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97" r:id="rId1"/>
  </p:sldMasterIdLst>
  <p:notesMasterIdLst>
    <p:notesMasterId r:id="rId24"/>
  </p:notesMasterIdLst>
  <p:handoutMasterIdLst>
    <p:handoutMasterId r:id="rId25"/>
  </p:handoutMasterIdLst>
  <p:sldIdLst>
    <p:sldId id="258" r:id="rId2"/>
    <p:sldId id="269" r:id="rId3"/>
    <p:sldId id="326" r:id="rId4"/>
    <p:sldId id="288" r:id="rId5"/>
    <p:sldId id="327" r:id="rId6"/>
    <p:sldId id="325" r:id="rId7"/>
    <p:sldId id="328" r:id="rId8"/>
    <p:sldId id="319" r:id="rId9"/>
    <p:sldId id="322" r:id="rId10"/>
    <p:sldId id="330" r:id="rId11"/>
    <p:sldId id="331" r:id="rId12"/>
    <p:sldId id="332" r:id="rId13"/>
    <p:sldId id="336" r:id="rId14"/>
    <p:sldId id="334" r:id="rId15"/>
    <p:sldId id="321" r:id="rId16"/>
    <p:sldId id="323" r:id="rId17"/>
    <p:sldId id="337" r:id="rId18"/>
    <p:sldId id="338" r:id="rId19"/>
    <p:sldId id="324" r:id="rId20"/>
    <p:sldId id="262" r:id="rId21"/>
    <p:sldId id="292" r:id="rId22"/>
    <p:sldId id="340" r:id="rId23"/>
  </p:sldIdLst>
  <p:sldSz cx="9144000" cy="6858000" type="screen4x3"/>
  <p:notesSz cx="7086600" cy="9372600"/>
  <p:embeddedFontLst>
    <p:embeddedFont>
      <p:font typeface="Franklin Gothic Book" panose="020B0503020102020204" pitchFamily="34" charset="0"/>
      <p:regular r:id="rId26"/>
      <p:italic r:id="rId27"/>
    </p:embeddedFont>
    <p:embeddedFont>
      <p:font typeface="Wingdings 2" panose="05020102010507070707" pitchFamily="18" charset="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Perpetua" panose="02020502060401020303" pitchFamily="18" charset="0"/>
      <p:regular r:id="rId33"/>
      <p:bold r:id="rId34"/>
      <p:italic r:id="rId35"/>
      <p:boldItalic r:id="rId36"/>
    </p:embeddedFont>
    <p:embeddedFont>
      <p:font typeface="Berlin Sans FB Demi" panose="020E0802020502020306" pitchFamily="34" charset="0"/>
      <p:bold r:id="rId3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2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6900"/>
    <a:srgbClr val="BC8F00"/>
    <a:srgbClr val="549A00"/>
    <a:srgbClr val="BB139B"/>
    <a:srgbClr val="140610"/>
    <a:srgbClr val="D6422E"/>
    <a:srgbClr val="69240C"/>
    <a:srgbClr val="AAC3C4"/>
    <a:srgbClr val="B7641F"/>
    <a:srgbClr val="720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7" autoAdjust="0"/>
    <p:restoredTop sz="94663" autoAdjust="0"/>
  </p:normalViewPr>
  <p:slideViewPr>
    <p:cSldViewPr snapToGrid="0">
      <p:cViewPr>
        <p:scale>
          <a:sx n="96" d="100"/>
          <a:sy n="96" d="100"/>
        </p:scale>
        <p:origin x="-1176" y="2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3134" y="-67"/>
      </p:cViewPr>
      <p:guideLst>
        <p:guide orient="horz" pos="2952"/>
        <p:guide pos="223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100" y="0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2343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100" y="8902343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63CBC6-1056-4EA5-BE5E-2F3C86DD0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565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100" y="0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660" y="4451985"/>
            <a:ext cx="5669280" cy="421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343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100" y="8902343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D4AC58-874B-4A5B-B57B-CA10553C90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844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C88CF1-BE93-4537-AE5C-66F4364DF01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 flipV="1">
            <a:off x="0" y="2800350"/>
            <a:ext cx="430213" cy="1409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49A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0" y="1398588"/>
            <a:ext cx="430213" cy="1409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49A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0" y="4191000"/>
            <a:ext cx="430213" cy="1409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49A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 userDrawn="1"/>
        </p:nvSpPr>
        <p:spPr bwMode="auto">
          <a:xfrm>
            <a:off x="66675" y="-11113"/>
            <a:ext cx="0" cy="6858001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Puzzle4"/>
          <p:cNvSpPr>
            <a:spLocks noEditPoints="1" noChangeArrowheads="1"/>
          </p:cNvSpPr>
          <p:nvPr userDrawn="1"/>
        </p:nvSpPr>
        <p:spPr bwMode="auto">
          <a:xfrm rot="16200000" flipV="1">
            <a:off x="225425" y="500063"/>
            <a:ext cx="515938" cy="944562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 userDrawn="1"/>
        </p:nvSpPr>
        <p:spPr bwMode="auto">
          <a:xfrm rot="5400000">
            <a:off x="4572000" y="-4527550"/>
            <a:ext cx="0" cy="91440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Puzzle4"/>
          <p:cNvSpPr>
            <a:spLocks noEditPoints="1" noChangeArrowheads="1"/>
          </p:cNvSpPr>
          <p:nvPr userDrawn="1"/>
        </p:nvSpPr>
        <p:spPr bwMode="auto">
          <a:xfrm flipV="1">
            <a:off x="200025" y="3175"/>
            <a:ext cx="528638" cy="922338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chemeClr val="tx2">
                  <a:lumMod val="65000"/>
                </a:schemeClr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04825" y="2282825"/>
            <a:ext cx="8639175" cy="4121150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700213" y="258763"/>
            <a:ext cx="6142037" cy="6145212"/>
          </a:xfrm>
          <a:prstGeom prst="rect">
            <a:avLst/>
          </a:prstGeom>
          <a:solidFill>
            <a:schemeClr val="accent1">
              <a:lumMod val="40000"/>
              <a:lumOff val="60000"/>
              <a:alpha val="23922"/>
            </a:schemeClr>
          </a:solidFill>
          <a:ln>
            <a:solidFill>
              <a:srgbClr val="720C3A"/>
            </a:solidFill>
          </a:ln>
          <a:effectLst/>
          <a:extLst/>
        </p:spPr>
        <p:txBody>
          <a:bodyPr wrap="none" anchor="ctr"/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33375" y="1227138"/>
            <a:ext cx="1190625" cy="882650"/>
          </a:xfrm>
          <a:prstGeom prst="rect">
            <a:avLst/>
          </a:prstGeom>
          <a:noFill/>
          <a:ln w="76200">
            <a:solidFill>
              <a:srgbClr val="B7641F">
                <a:alpha val="61961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722437" y="554038"/>
            <a:ext cx="6097587" cy="17851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anose="020E0802020502020306" pitchFamily="34" charset="0"/>
            </a:endParaRPr>
          </a:p>
          <a:p>
            <a:pPr algn="ctr"/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anose="020E0802020502020306" pitchFamily="34" charset="0"/>
              </a:rPr>
              <a:t>The Writer’s Handbook: </a:t>
            </a:r>
          </a:p>
          <a:p>
            <a:pPr algn="ctr"/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anose="020E0802020502020306" pitchFamily="34" charset="0"/>
              </a:rPr>
              <a:t>A Guide for Social Workers</a:t>
            </a:r>
          </a:p>
          <a:p>
            <a:pPr algn="ctr"/>
            <a:endParaRPr lang="en-US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anose="020E0802020502020306" pitchFamily="34" charset="0"/>
            </a:endParaRPr>
          </a:p>
        </p:txBody>
      </p:sp>
      <p:grpSp>
        <p:nvGrpSpPr>
          <p:cNvPr id="5185" name="Group 65"/>
          <p:cNvGrpSpPr>
            <a:grpSpLocks/>
          </p:cNvGrpSpPr>
          <p:nvPr/>
        </p:nvGrpSpPr>
        <p:grpSpPr bwMode="auto">
          <a:xfrm>
            <a:off x="7827963" y="1020763"/>
            <a:ext cx="1169987" cy="1108075"/>
            <a:chOff x="4931" y="643"/>
            <a:chExt cx="737" cy="698"/>
          </a:xfrm>
        </p:grpSpPr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4942" y="837"/>
              <a:ext cx="611" cy="504"/>
            </a:xfrm>
            <a:custGeom>
              <a:avLst/>
              <a:gdLst>
                <a:gd name="T0" fmla="*/ 370 w 2443"/>
                <a:gd name="T1" fmla="*/ 575 h 2018"/>
                <a:gd name="T2" fmla="*/ 212 w 2443"/>
                <a:gd name="T3" fmla="*/ 705 h 2018"/>
                <a:gd name="T4" fmla="*/ 0 w 2443"/>
                <a:gd name="T5" fmla="*/ 892 h 2018"/>
                <a:gd name="T6" fmla="*/ 81 w 2443"/>
                <a:gd name="T7" fmla="*/ 2018 h 2018"/>
                <a:gd name="T8" fmla="*/ 2443 w 2443"/>
                <a:gd name="T9" fmla="*/ 1970 h 2018"/>
                <a:gd name="T10" fmla="*/ 2410 w 2443"/>
                <a:gd name="T11" fmla="*/ 1755 h 2018"/>
                <a:gd name="T12" fmla="*/ 2226 w 2443"/>
                <a:gd name="T13" fmla="*/ 1530 h 2018"/>
                <a:gd name="T14" fmla="*/ 2050 w 2443"/>
                <a:gd name="T15" fmla="*/ 1442 h 2018"/>
                <a:gd name="T16" fmla="*/ 1859 w 2443"/>
                <a:gd name="T17" fmla="*/ 1370 h 2018"/>
                <a:gd name="T18" fmla="*/ 1666 w 2443"/>
                <a:gd name="T19" fmla="*/ 1370 h 2018"/>
                <a:gd name="T20" fmla="*/ 1506 w 2443"/>
                <a:gd name="T21" fmla="*/ 1362 h 2018"/>
                <a:gd name="T22" fmla="*/ 1418 w 2443"/>
                <a:gd name="T23" fmla="*/ 1252 h 2018"/>
                <a:gd name="T24" fmla="*/ 1497 w 2443"/>
                <a:gd name="T25" fmla="*/ 1036 h 2018"/>
                <a:gd name="T26" fmla="*/ 1500 w 2443"/>
                <a:gd name="T27" fmla="*/ 696 h 2018"/>
                <a:gd name="T28" fmla="*/ 1464 w 2443"/>
                <a:gd name="T29" fmla="*/ 586 h 2018"/>
                <a:gd name="T30" fmla="*/ 1493 w 2443"/>
                <a:gd name="T31" fmla="*/ 404 h 2018"/>
                <a:gd name="T32" fmla="*/ 1754 w 2443"/>
                <a:gd name="T33" fmla="*/ 257 h 2018"/>
                <a:gd name="T34" fmla="*/ 1823 w 2443"/>
                <a:gd name="T35" fmla="*/ 177 h 2018"/>
                <a:gd name="T36" fmla="*/ 1788 w 2443"/>
                <a:gd name="T37" fmla="*/ 79 h 2018"/>
                <a:gd name="T38" fmla="*/ 1581 w 2443"/>
                <a:gd name="T39" fmla="*/ 0 h 2018"/>
                <a:gd name="T40" fmla="*/ 1345 w 2443"/>
                <a:gd name="T41" fmla="*/ 14 h 2018"/>
                <a:gd name="T42" fmla="*/ 1212 w 2443"/>
                <a:gd name="T43" fmla="*/ 103 h 2018"/>
                <a:gd name="T44" fmla="*/ 1168 w 2443"/>
                <a:gd name="T45" fmla="*/ 231 h 2018"/>
                <a:gd name="T46" fmla="*/ 1222 w 2443"/>
                <a:gd name="T47" fmla="*/ 498 h 2018"/>
                <a:gd name="T48" fmla="*/ 1262 w 2443"/>
                <a:gd name="T49" fmla="*/ 776 h 2018"/>
                <a:gd name="T50" fmla="*/ 1192 w 2443"/>
                <a:gd name="T51" fmla="*/ 941 h 2018"/>
                <a:gd name="T52" fmla="*/ 1016 w 2443"/>
                <a:gd name="T53" fmla="*/ 1126 h 2018"/>
                <a:gd name="T54" fmla="*/ 769 w 2443"/>
                <a:gd name="T55" fmla="*/ 1119 h 2018"/>
                <a:gd name="T56" fmla="*/ 533 w 2443"/>
                <a:gd name="T57" fmla="*/ 1011 h 2018"/>
                <a:gd name="T58" fmla="*/ 424 w 2443"/>
                <a:gd name="T59" fmla="*/ 705 h 2018"/>
                <a:gd name="T60" fmla="*/ 429 w 2443"/>
                <a:gd name="T61" fmla="*/ 586 h 2018"/>
                <a:gd name="T62" fmla="*/ 370 w 2443"/>
                <a:gd name="T63" fmla="*/ 575 h 2018"/>
                <a:gd name="T64" fmla="*/ 370 w 2443"/>
                <a:gd name="T65" fmla="*/ 575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43" h="2018">
                  <a:moveTo>
                    <a:pt x="370" y="575"/>
                  </a:moveTo>
                  <a:lnTo>
                    <a:pt x="212" y="705"/>
                  </a:lnTo>
                  <a:lnTo>
                    <a:pt x="0" y="892"/>
                  </a:lnTo>
                  <a:lnTo>
                    <a:pt x="81" y="2018"/>
                  </a:lnTo>
                  <a:lnTo>
                    <a:pt x="2443" y="1970"/>
                  </a:lnTo>
                  <a:lnTo>
                    <a:pt x="2410" y="1755"/>
                  </a:lnTo>
                  <a:lnTo>
                    <a:pt x="2226" y="1530"/>
                  </a:lnTo>
                  <a:lnTo>
                    <a:pt x="2050" y="1442"/>
                  </a:lnTo>
                  <a:lnTo>
                    <a:pt x="1859" y="1370"/>
                  </a:lnTo>
                  <a:lnTo>
                    <a:pt x="1666" y="1370"/>
                  </a:lnTo>
                  <a:lnTo>
                    <a:pt x="1506" y="1362"/>
                  </a:lnTo>
                  <a:lnTo>
                    <a:pt x="1418" y="1252"/>
                  </a:lnTo>
                  <a:lnTo>
                    <a:pt x="1497" y="1036"/>
                  </a:lnTo>
                  <a:lnTo>
                    <a:pt x="1500" y="696"/>
                  </a:lnTo>
                  <a:lnTo>
                    <a:pt x="1464" y="586"/>
                  </a:lnTo>
                  <a:lnTo>
                    <a:pt x="1493" y="404"/>
                  </a:lnTo>
                  <a:lnTo>
                    <a:pt x="1754" y="257"/>
                  </a:lnTo>
                  <a:lnTo>
                    <a:pt x="1823" y="177"/>
                  </a:lnTo>
                  <a:lnTo>
                    <a:pt x="1788" y="79"/>
                  </a:lnTo>
                  <a:lnTo>
                    <a:pt x="1581" y="0"/>
                  </a:lnTo>
                  <a:lnTo>
                    <a:pt x="1345" y="14"/>
                  </a:lnTo>
                  <a:lnTo>
                    <a:pt x="1212" y="103"/>
                  </a:lnTo>
                  <a:lnTo>
                    <a:pt x="1168" y="231"/>
                  </a:lnTo>
                  <a:lnTo>
                    <a:pt x="1222" y="498"/>
                  </a:lnTo>
                  <a:lnTo>
                    <a:pt x="1262" y="776"/>
                  </a:lnTo>
                  <a:lnTo>
                    <a:pt x="1192" y="941"/>
                  </a:lnTo>
                  <a:lnTo>
                    <a:pt x="1016" y="1126"/>
                  </a:lnTo>
                  <a:lnTo>
                    <a:pt x="769" y="1119"/>
                  </a:lnTo>
                  <a:lnTo>
                    <a:pt x="533" y="1011"/>
                  </a:lnTo>
                  <a:lnTo>
                    <a:pt x="424" y="705"/>
                  </a:lnTo>
                  <a:lnTo>
                    <a:pt x="429" y="586"/>
                  </a:lnTo>
                  <a:lnTo>
                    <a:pt x="370" y="575"/>
                  </a:lnTo>
                  <a:lnTo>
                    <a:pt x="370" y="57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>
              <a:off x="5291" y="1074"/>
              <a:ext cx="360" cy="267"/>
            </a:xfrm>
            <a:custGeom>
              <a:avLst/>
              <a:gdLst>
                <a:gd name="T0" fmla="*/ 80 w 1443"/>
                <a:gd name="T1" fmla="*/ 0 h 1068"/>
                <a:gd name="T2" fmla="*/ 48 w 1443"/>
                <a:gd name="T3" fmla="*/ 138 h 1068"/>
                <a:gd name="T4" fmla="*/ 0 w 1443"/>
                <a:gd name="T5" fmla="*/ 299 h 1068"/>
                <a:gd name="T6" fmla="*/ 56 w 1443"/>
                <a:gd name="T7" fmla="*/ 475 h 1068"/>
                <a:gd name="T8" fmla="*/ 168 w 1443"/>
                <a:gd name="T9" fmla="*/ 546 h 1068"/>
                <a:gd name="T10" fmla="*/ 464 w 1443"/>
                <a:gd name="T11" fmla="*/ 555 h 1068"/>
                <a:gd name="T12" fmla="*/ 647 w 1443"/>
                <a:gd name="T13" fmla="*/ 586 h 1068"/>
                <a:gd name="T14" fmla="*/ 792 w 1443"/>
                <a:gd name="T15" fmla="*/ 676 h 1068"/>
                <a:gd name="T16" fmla="*/ 880 w 1443"/>
                <a:gd name="T17" fmla="*/ 787 h 1068"/>
                <a:gd name="T18" fmla="*/ 983 w 1443"/>
                <a:gd name="T19" fmla="*/ 1067 h 1068"/>
                <a:gd name="T20" fmla="*/ 1397 w 1443"/>
                <a:gd name="T21" fmla="*/ 1068 h 1068"/>
                <a:gd name="T22" fmla="*/ 1443 w 1443"/>
                <a:gd name="T23" fmla="*/ 727 h 1068"/>
                <a:gd name="T24" fmla="*/ 1215 w 1443"/>
                <a:gd name="T25" fmla="*/ 544 h 1068"/>
                <a:gd name="T26" fmla="*/ 1131 w 1443"/>
                <a:gd name="T27" fmla="*/ 691 h 1068"/>
                <a:gd name="T28" fmla="*/ 1048 w 1443"/>
                <a:gd name="T29" fmla="*/ 553 h 1068"/>
                <a:gd name="T30" fmla="*/ 951 w 1443"/>
                <a:gd name="T31" fmla="*/ 291 h 1068"/>
                <a:gd name="T32" fmla="*/ 863 w 1443"/>
                <a:gd name="T33" fmla="*/ 155 h 1068"/>
                <a:gd name="T34" fmla="*/ 647 w 1443"/>
                <a:gd name="T35" fmla="*/ 58 h 1068"/>
                <a:gd name="T36" fmla="*/ 416 w 1443"/>
                <a:gd name="T37" fmla="*/ 98 h 1068"/>
                <a:gd name="T38" fmla="*/ 239 w 1443"/>
                <a:gd name="T39" fmla="*/ 171 h 1068"/>
                <a:gd name="T40" fmla="*/ 80 w 1443"/>
                <a:gd name="T41" fmla="*/ 0 h 1068"/>
                <a:gd name="T42" fmla="*/ 80 w 1443"/>
                <a:gd name="T43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3" h="1068">
                  <a:moveTo>
                    <a:pt x="80" y="0"/>
                  </a:moveTo>
                  <a:lnTo>
                    <a:pt x="48" y="138"/>
                  </a:lnTo>
                  <a:lnTo>
                    <a:pt x="0" y="299"/>
                  </a:lnTo>
                  <a:lnTo>
                    <a:pt x="56" y="475"/>
                  </a:lnTo>
                  <a:lnTo>
                    <a:pt x="168" y="546"/>
                  </a:lnTo>
                  <a:lnTo>
                    <a:pt x="464" y="555"/>
                  </a:lnTo>
                  <a:lnTo>
                    <a:pt x="647" y="586"/>
                  </a:lnTo>
                  <a:lnTo>
                    <a:pt x="792" y="676"/>
                  </a:lnTo>
                  <a:lnTo>
                    <a:pt x="880" y="787"/>
                  </a:lnTo>
                  <a:lnTo>
                    <a:pt x="983" y="1067"/>
                  </a:lnTo>
                  <a:lnTo>
                    <a:pt x="1397" y="1068"/>
                  </a:lnTo>
                  <a:lnTo>
                    <a:pt x="1443" y="727"/>
                  </a:lnTo>
                  <a:lnTo>
                    <a:pt x="1215" y="544"/>
                  </a:lnTo>
                  <a:lnTo>
                    <a:pt x="1131" y="691"/>
                  </a:lnTo>
                  <a:lnTo>
                    <a:pt x="1048" y="553"/>
                  </a:lnTo>
                  <a:lnTo>
                    <a:pt x="951" y="291"/>
                  </a:lnTo>
                  <a:lnTo>
                    <a:pt x="863" y="155"/>
                  </a:lnTo>
                  <a:lnTo>
                    <a:pt x="647" y="58"/>
                  </a:lnTo>
                  <a:lnTo>
                    <a:pt x="416" y="98"/>
                  </a:lnTo>
                  <a:lnTo>
                    <a:pt x="239" y="171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5087" y="731"/>
              <a:ext cx="317" cy="398"/>
            </a:xfrm>
            <a:custGeom>
              <a:avLst/>
              <a:gdLst>
                <a:gd name="T0" fmla="*/ 471 w 1271"/>
                <a:gd name="T1" fmla="*/ 253 h 1591"/>
                <a:gd name="T2" fmla="*/ 679 w 1271"/>
                <a:gd name="T3" fmla="*/ 15 h 1591"/>
                <a:gd name="T4" fmla="*/ 992 w 1271"/>
                <a:gd name="T5" fmla="*/ 0 h 1591"/>
                <a:gd name="T6" fmla="*/ 1099 w 1271"/>
                <a:gd name="T7" fmla="*/ 130 h 1591"/>
                <a:gd name="T8" fmla="*/ 1223 w 1271"/>
                <a:gd name="T9" fmla="*/ 223 h 1591"/>
                <a:gd name="T10" fmla="*/ 1271 w 1271"/>
                <a:gd name="T11" fmla="*/ 516 h 1591"/>
                <a:gd name="T12" fmla="*/ 1127 w 1271"/>
                <a:gd name="T13" fmla="*/ 480 h 1591"/>
                <a:gd name="T14" fmla="*/ 873 w 1271"/>
                <a:gd name="T15" fmla="*/ 448 h 1591"/>
                <a:gd name="T16" fmla="*/ 664 w 1271"/>
                <a:gd name="T17" fmla="*/ 568 h 1591"/>
                <a:gd name="T18" fmla="*/ 656 w 1271"/>
                <a:gd name="T19" fmla="*/ 863 h 1591"/>
                <a:gd name="T20" fmla="*/ 648 w 1271"/>
                <a:gd name="T21" fmla="*/ 1344 h 1591"/>
                <a:gd name="T22" fmla="*/ 437 w 1271"/>
                <a:gd name="T23" fmla="*/ 1580 h 1591"/>
                <a:gd name="T24" fmla="*/ 136 w 1271"/>
                <a:gd name="T25" fmla="*/ 1591 h 1591"/>
                <a:gd name="T26" fmla="*/ 0 w 1271"/>
                <a:gd name="T27" fmla="*/ 1176 h 1591"/>
                <a:gd name="T28" fmla="*/ 424 w 1271"/>
                <a:gd name="T29" fmla="*/ 1088 h 1591"/>
                <a:gd name="T30" fmla="*/ 464 w 1271"/>
                <a:gd name="T31" fmla="*/ 808 h 1591"/>
                <a:gd name="T32" fmla="*/ 400 w 1271"/>
                <a:gd name="T33" fmla="*/ 368 h 1591"/>
                <a:gd name="T34" fmla="*/ 471 w 1271"/>
                <a:gd name="T35" fmla="*/ 253 h 1591"/>
                <a:gd name="T36" fmla="*/ 471 w 1271"/>
                <a:gd name="T37" fmla="*/ 253 h 1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1" h="1591">
                  <a:moveTo>
                    <a:pt x="471" y="253"/>
                  </a:moveTo>
                  <a:lnTo>
                    <a:pt x="679" y="15"/>
                  </a:lnTo>
                  <a:lnTo>
                    <a:pt x="992" y="0"/>
                  </a:lnTo>
                  <a:lnTo>
                    <a:pt x="1099" y="130"/>
                  </a:lnTo>
                  <a:lnTo>
                    <a:pt x="1223" y="223"/>
                  </a:lnTo>
                  <a:lnTo>
                    <a:pt x="1271" y="516"/>
                  </a:lnTo>
                  <a:lnTo>
                    <a:pt x="1127" y="480"/>
                  </a:lnTo>
                  <a:lnTo>
                    <a:pt x="873" y="448"/>
                  </a:lnTo>
                  <a:lnTo>
                    <a:pt x="664" y="568"/>
                  </a:lnTo>
                  <a:lnTo>
                    <a:pt x="656" y="863"/>
                  </a:lnTo>
                  <a:lnTo>
                    <a:pt x="648" y="1344"/>
                  </a:lnTo>
                  <a:lnTo>
                    <a:pt x="437" y="1580"/>
                  </a:lnTo>
                  <a:lnTo>
                    <a:pt x="136" y="1591"/>
                  </a:lnTo>
                  <a:lnTo>
                    <a:pt x="0" y="1176"/>
                  </a:lnTo>
                  <a:lnTo>
                    <a:pt x="424" y="1088"/>
                  </a:lnTo>
                  <a:lnTo>
                    <a:pt x="464" y="808"/>
                  </a:lnTo>
                  <a:lnTo>
                    <a:pt x="400" y="368"/>
                  </a:lnTo>
                  <a:lnTo>
                    <a:pt x="471" y="253"/>
                  </a:lnTo>
                  <a:lnTo>
                    <a:pt x="471" y="25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>
              <a:off x="4949" y="659"/>
              <a:ext cx="176" cy="372"/>
            </a:xfrm>
            <a:custGeom>
              <a:avLst/>
              <a:gdLst>
                <a:gd name="T0" fmla="*/ 32 w 703"/>
                <a:gd name="T1" fmla="*/ 0 h 1488"/>
                <a:gd name="T2" fmla="*/ 703 w 703"/>
                <a:gd name="T3" fmla="*/ 23 h 1488"/>
                <a:gd name="T4" fmla="*/ 568 w 703"/>
                <a:gd name="T5" fmla="*/ 223 h 1488"/>
                <a:gd name="T6" fmla="*/ 343 w 703"/>
                <a:gd name="T7" fmla="*/ 431 h 1488"/>
                <a:gd name="T8" fmla="*/ 174 w 703"/>
                <a:gd name="T9" fmla="*/ 565 h 1488"/>
                <a:gd name="T10" fmla="*/ 192 w 703"/>
                <a:gd name="T11" fmla="*/ 768 h 1488"/>
                <a:gd name="T12" fmla="*/ 207 w 703"/>
                <a:gd name="T13" fmla="*/ 1024 h 1488"/>
                <a:gd name="T14" fmla="*/ 325 w 703"/>
                <a:gd name="T15" fmla="*/ 1275 h 1488"/>
                <a:gd name="T16" fmla="*/ 0 w 703"/>
                <a:gd name="T17" fmla="*/ 1488 h 1488"/>
                <a:gd name="T18" fmla="*/ 32 w 703"/>
                <a:gd name="T19" fmla="*/ 0 h 1488"/>
                <a:gd name="T20" fmla="*/ 32 w 703"/>
                <a:gd name="T21" fmla="*/ 0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3" h="1488">
                  <a:moveTo>
                    <a:pt x="32" y="0"/>
                  </a:moveTo>
                  <a:lnTo>
                    <a:pt x="703" y="23"/>
                  </a:lnTo>
                  <a:lnTo>
                    <a:pt x="568" y="223"/>
                  </a:lnTo>
                  <a:lnTo>
                    <a:pt x="343" y="431"/>
                  </a:lnTo>
                  <a:lnTo>
                    <a:pt x="174" y="565"/>
                  </a:lnTo>
                  <a:lnTo>
                    <a:pt x="192" y="768"/>
                  </a:lnTo>
                  <a:lnTo>
                    <a:pt x="207" y="1024"/>
                  </a:lnTo>
                  <a:lnTo>
                    <a:pt x="325" y="1275"/>
                  </a:lnTo>
                  <a:lnTo>
                    <a:pt x="0" y="1488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5438" y="1089"/>
              <a:ext cx="116" cy="79"/>
            </a:xfrm>
            <a:custGeom>
              <a:avLst/>
              <a:gdLst>
                <a:gd name="T0" fmla="*/ 0 w 465"/>
                <a:gd name="T1" fmla="*/ 6 h 318"/>
                <a:gd name="T2" fmla="*/ 4 w 465"/>
                <a:gd name="T3" fmla="*/ 113 h 318"/>
                <a:gd name="T4" fmla="*/ 45 w 465"/>
                <a:gd name="T5" fmla="*/ 175 h 318"/>
                <a:gd name="T6" fmla="*/ 172 w 465"/>
                <a:gd name="T7" fmla="*/ 297 h 318"/>
                <a:gd name="T8" fmla="*/ 465 w 465"/>
                <a:gd name="T9" fmla="*/ 318 h 318"/>
                <a:gd name="T10" fmla="*/ 339 w 465"/>
                <a:gd name="T11" fmla="*/ 168 h 318"/>
                <a:gd name="T12" fmla="*/ 139 w 465"/>
                <a:gd name="T13" fmla="*/ 0 h 318"/>
                <a:gd name="T14" fmla="*/ 0 w 465"/>
                <a:gd name="T15" fmla="*/ 6 h 318"/>
                <a:gd name="T16" fmla="*/ 0 w 465"/>
                <a:gd name="T17" fmla="*/ 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318">
                  <a:moveTo>
                    <a:pt x="0" y="6"/>
                  </a:moveTo>
                  <a:lnTo>
                    <a:pt x="4" y="113"/>
                  </a:lnTo>
                  <a:lnTo>
                    <a:pt x="45" y="175"/>
                  </a:lnTo>
                  <a:lnTo>
                    <a:pt x="172" y="297"/>
                  </a:lnTo>
                  <a:lnTo>
                    <a:pt x="465" y="318"/>
                  </a:lnTo>
                  <a:lnTo>
                    <a:pt x="339" y="168"/>
                  </a:lnTo>
                  <a:lnTo>
                    <a:pt x="13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5595" y="1191"/>
              <a:ext cx="64" cy="70"/>
            </a:xfrm>
            <a:custGeom>
              <a:avLst/>
              <a:gdLst>
                <a:gd name="T0" fmla="*/ 223 w 256"/>
                <a:gd name="T1" fmla="*/ 0 h 282"/>
                <a:gd name="T2" fmla="*/ 0 w 256"/>
                <a:gd name="T3" fmla="*/ 79 h 282"/>
                <a:gd name="T4" fmla="*/ 256 w 256"/>
                <a:gd name="T5" fmla="*/ 282 h 282"/>
                <a:gd name="T6" fmla="*/ 223 w 256"/>
                <a:gd name="T7" fmla="*/ 0 h 282"/>
                <a:gd name="T8" fmla="*/ 223 w 256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82">
                  <a:moveTo>
                    <a:pt x="223" y="0"/>
                  </a:moveTo>
                  <a:lnTo>
                    <a:pt x="0" y="79"/>
                  </a:lnTo>
                  <a:lnTo>
                    <a:pt x="256" y="282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5155" y="741"/>
              <a:ext cx="219" cy="312"/>
            </a:xfrm>
            <a:custGeom>
              <a:avLst/>
              <a:gdLst>
                <a:gd name="T0" fmla="*/ 0 w 876"/>
                <a:gd name="T1" fmla="*/ 1151 h 1248"/>
                <a:gd name="T2" fmla="*/ 192 w 876"/>
                <a:gd name="T3" fmla="*/ 1239 h 1248"/>
                <a:gd name="T4" fmla="*/ 360 w 876"/>
                <a:gd name="T5" fmla="*/ 1248 h 1248"/>
                <a:gd name="T6" fmla="*/ 374 w 876"/>
                <a:gd name="T7" fmla="*/ 1091 h 1248"/>
                <a:gd name="T8" fmla="*/ 352 w 876"/>
                <a:gd name="T9" fmla="*/ 783 h 1248"/>
                <a:gd name="T10" fmla="*/ 352 w 876"/>
                <a:gd name="T11" fmla="*/ 591 h 1248"/>
                <a:gd name="T12" fmla="*/ 436 w 876"/>
                <a:gd name="T13" fmla="*/ 428 h 1248"/>
                <a:gd name="T14" fmla="*/ 730 w 876"/>
                <a:gd name="T15" fmla="*/ 414 h 1248"/>
                <a:gd name="T16" fmla="*/ 735 w 876"/>
                <a:gd name="T17" fmla="*/ 272 h 1248"/>
                <a:gd name="T18" fmla="*/ 815 w 876"/>
                <a:gd name="T19" fmla="*/ 168 h 1248"/>
                <a:gd name="T20" fmla="*/ 876 w 876"/>
                <a:gd name="T21" fmla="*/ 126 h 1248"/>
                <a:gd name="T22" fmla="*/ 712 w 876"/>
                <a:gd name="T23" fmla="*/ 23 h 1248"/>
                <a:gd name="T24" fmla="*/ 440 w 876"/>
                <a:gd name="T25" fmla="*/ 0 h 1248"/>
                <a:gd name="T26" fmla="*/ 264 w 876"/>
                <a:gd name="T27" fmla="*/ 135 h 1248"/>
                <a:gd name="T28" fmla="*/ 115 w 876"/>
                <a:gd name="T29" fmla="*/ 271 h 1248"/>
                <a:gd name="T30" fmla="*/ 128 w 876"/>
                <a:gd name="T31" fmla="*/ 672 h 1248"/>
                <a:gd name="T32" fmla="*/ 0 w 876"/>
                <a:gd name="T33" fmla="*/ 1151 h 1248"/>
                <a:gd name="T34" fmla="*/ 0 w 876"/>
                <a:gd name="T35" fmla="*/ 1151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6" h="1248">
                  <a:moveTo>
                    <a:pt x="0" y="1151"/>
                  </a:moveTo>
                  <a:lnTo>
                    <a:pt x="192" y="1239"/>
                  </a:lnTo>
                  <a:lnTo>
                    <a:pt x="360" y="1248"/>
                  </a:lnTo>
                  <a:lnTo>
                    <a:pt x="374" y="1091"/>
                  </a:lnTo>
                  <a:lnTo>
                    <a:pt x="352" y="783"/>
                  </a:lnTo>
                  <a:lnTo>
                    <a:pt x="352" y="591"/>
                  </a:lnTo>
                  <a:lnTo>
                    <a:pt x="436" y="428"/>
                  </a:lnTo>
                  <a:lnTo>
                    <a:pt x="730" y="414"/>
                  </a:lnTo>
                  <a:lnTo>
                    <a:pt x="735" y="272"/>
                  </a:lnTo>
                  <a:lnTo>
                    <a:pt x="815" y="168"/>
                  </a:lnTo>
                  <a:lnTo>
                    <a:pt x="876" y="126"/>
                  </a:lnTo>
                  <a:lnTo>
                    <a:pt x="712" y="23"/>
                  </a:lnTo>
                  <a:lnTo>
                    <a:pt x="440" y="0"/>
                  </a:lnTo>
                  <a:lnTo>
                    <a:pt x="264" y="135"/>
                  </a:lnTo>
                  <a:lnTo>
                    <a:pt x="115" y="271"/>
                  </a:lnTo>
                  <a:lnTo>
                    <a:pt x="128" y="672"/>
                  </a:lnTo>
                  <a:lnTo>
                    <a:pt x="0" y="1151"/>
                  </a:lnTo>
                  <a:lnTo>
                    <a:pt x="0" y="1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5087" y="1021"/>
              <a:ext cx="64" cy="90"/>
            </a:xfrm>
            <a:custGeom>
              <a:avLst/>
              <a:gdLst>
                <a:gd name="T0" fmla="*/ 176 w 256"/>
                <a:gd name="T1" fmla="*/ 0 h 359"/>
                <a:gd name="T2" fmla="*/ 168 w 256"/>
                <a:gd name="T3" fmla="*/ 160 h 359"/>
                <a:gd name="T4" fmla="*/ 256 w 256"/>
                <a:gd name="T5" fmla="*/ 359 h 359"/>
                <a:gd name="T6" fmla="*/ 88 w 256"/>
                <a:gd name="T7" fmla="*/ 231 h 359"/>
                <a:gd name="T8" fmla="*/ 0 w 256"/>
                <a:gd name="T9" fmla="*/ 16 h 359"/>
                <a:gd name="T10" fmla="*/ 176 w 256"/>
                <a:gd name="T11" fmla="*/ 0 h 359"/>
                <a:gd name="T12" fmla="*/ 176 w 256"/>
                <a:gd name="T1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359">
                  <a:moveTo>
                    <a:pt x="176" y="0"/>
                  </a:moveTo>
                  <a:lnTo>
                    <a:pt x="168" y="160"/>
                  </a:lnTo>
                  <a:lnTo>
                    <a:pt x="256" y="359"/>
                  </a:lnTo>
                  <a:lnTo>
                    <a:pt x="88" y="231"/>
                  </a:lnTo>
                  <a:lnTo>
                    <a:pt x="0" y="16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5417" y="1091"/>
              <a:ext cx="70" cy="68"/>
            </a:xfrm>
            <a:custGeom>
              <a:avLst/>
              <a:gdLst>
                <a:gd name="T0" fmla="*/ 191 w 280"/>
                <a:gd name="T1" fmla="*/ 0 h 273"/>
                <a:gd name="T2" fmla="*/ 191 w 280"/>
                <a:gd name="T3" fmla="*/ 129 h 273"/>
                <a:gd name="T4" fmla="*/ 280 w 280"/>
                <a:gd name="T5" fmla="*/ 270 h 273"/>
                <a:gd name="T6" fmla="*/ 143 w 280"/>
                <a:gd name="T7" fmla="*/ 273 h 273"/>
                <a:gd name="T8" fmla="*/ 0 w 280"/>
                <a:gd name="T9" fmla="*/ 18 h 273"/>
                <a:gd name="T10" fmla="*/ 191 w 280"/>
                <a:gd name="T11" fmla="*/ 0 h 273"/>
                <a:gd name="T12" fmla="*/ 191 w 280"/>
                <a:gd name="T1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" h="273">
                  <a:moveTo>
                    <a:pt x="191" y="0"/>
                  </a:moveTo>
                  <a:lnTo>
                    <a:pt x="191" y="129"/>
                  </a:lnTo>
                  <a:lnTo>
                    <a:pt x="280" y="270"/>
                  </a:lnTo>
                  <a:lnTo>
                    <a:pt x="143" y="273"/>
                  </a:lnTo>
                  <a:lnTo>
                    <a:pt x="0" y="18"/>
                  </a:lnTo>
                  <a:lnTo>
                    <a:pt x="191" y="0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>
              <a:off x="5595" y="1202"/>
              <a:ext cx="57" cy="73"/>
            </a:xfrm>
            <a:custGeom>
              <a:avLst/>
              <a:gdLst>
                <a:gd name="T0" fmla="*/ 40 w 232"/>
                <a:gd name="T1" fmla="*/ 0 h 295"/>
                <a:gd name="T2" fmla="*/ 232 w 232"/>
                <a:gd name="T3" fmla="*/ 109 h 295"/>
                <a:gd name="T4" fmla="*/ 204 w 232"/>
                <a:gd name="T5" fmla="*/ 295 h 295"/>
                <a:gd name="T6" fmla="*/ 0 w 232"/>
                <a:gd name="T7" fmla="*/ 34 h 295"/>
                <a:gd name="T8" fmla="*/ 40 w 232"/>
                <a:gd name="T9" fmla="*/ 0 h 295"/>
                <a:gd name="T10" fmla="*/ 40 w 232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295">
                  <a:moveTo>
                    <a:pt x="40" y="0"/>
                  </a:moveTo>
                  <a:lnTo>
                    <a:pt x="232" y="109"/>
                  </a:lnTo>
                  <a:lnTo>
                    <a:pt x="204" y="295"/>
                  </a:lnTo>
                  <a:lnTo>
                    <a:pt x="0" y="34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>
              <a:off x="5000" y="647"/>
              <a:ext cx="659" cy="520"/>
            </a:xfrm>
            <a:custGeom>
              <a:avLst/>
              <a:gdLst>
                <a:gd name="T0" fmla="*/ 646 w 2635"/>
                <a:gd name="T1" fmla="*/ 30 h 2080"/>
                <a:gd name="T2" fmla="*/ 523 w 2635"/>
                <a:gd name="T3" fmla="*/ 184 h 2080"/>
                <a:gd name="T4" fmla="*/ 399 w 2635"/>
                <a:gd name="T5" fmla="*/ 361 h 2080"/>
                <a:gd name="T6" fmla="*/ 247 w 2635"/>
                <a:gd name="T7" fmla="*/ 509 h 2080"/>
                <a:gd name="T8" fmla="*/ 21 w 2635"/>
                <a:gd name="T9" fmla="*/ 691 h 2080"/>
                <a:gd name="T10" fmla="*/ 0 w 2635"/>
                <a:gd name="T11" fmla="*/ 794 h 2080"/>
                <a:gd name="T12" fmla="*/ 55 w 2635"/>
                <a:gd name="T13" fmla="*/ 947 h 2080"/>
                <a:gd name="T14" fmla="*/ 154 w 2635"/>
                <a:gd name="T15" fmla="*/ 1125 h 2080"/>
                <a:gd name="T16" fmla="*/ 287 w 2635"/>
                <a:gd name="T17" fmla="*/ 1237 h 2080"/>
                <a:gd name="T18" fmla="*/ 527 w 2635"/>
                <a:gd name="T19" fmla="*/ 1253 h 2080"/>
                <a:gd name="T20" fmla="*/ 671 w 2635"/>
                <a:gd name="T21" fmla="*/ 1169 h 2080"/>
                <a:gd name="T22" fmla="*/ 764 w 2635"/>
                <a:gd name="T23" fmla="*/ 1046 h 2080"/>
                <a:gd name="T24" fmla="*/ 749 w 2635"/>
                <a:gd name="T25" fmla="*/ 912 h 2080"/>
                <a:gd name="T26" fmla="*/ 705 w 2635"/>
                <a:gd name="T27" fmla="*/ 646 h 2080"/>
                <a:gd name="T28" fmla="*/ 709 w 2635"/>
                <a:gd name="T29" fmla="*/ 450 h 2080"/>
                <a:gd name="T30" fmla="*/ 858 w 2635"/>
                <a:gd name="T31" fmla="*/ 282 h 2080"/>
                <a:gd name="T32" fmla="*/ 1040 w 2635"/>
                <a:gd name="T33" fmla="*/ 212 h 2080"/>
                <a:gd name="T34" fmla="*/ 1236 w 2635"/>
                <a:gd name="T35" fmla="*/ 277 h 2080"/>
                <a:gd name="T36" fmla="*/ 1448 w 2635"/>
                <a:gd name="T37" fmla="*/ 395 h 2080"/>
                <a:gd name="T38" fmla="*/ 1586 w 2635"/>
                <a:gd name="T39" fmla="*/ 567 h 2080"/>
                <a:gd name="T40" fmla="*/ 1635 w 2635"/>
                <a:gd name="T41" fmla="*/ 745 h 2080"/>
                <a:gd name="T42" fmla="*/ 1660 w 2635"/>
                <a:gd name="T43" fmla="*/ 976 h 2080"/>
                <a:gd name="T44" fmla="*/ 1616 w 2635"/>
                <a:gd name="T45" fmla="*/ 1065 h 2080"/>
                <a:gd name="T46" fmla="*/ 1537 w 2635"/>
                <a:gd name="T47" fmla="*/ 1149 h 2080"/>
                <a:gd name="T48" fmla="*/ 1420 w 2635"/>
                <a:gd name="T49" fmla="*/ 1198 h 2080"/>
                <a:gd name="T50" fmla="*/ 1311 w 2635"/>
                <a:gd name="T51" fmla="*/ 1233 h 2080"/>
                <a:gd name="T52" fmla="*/ 1281 w 2635"/>
                <a:gd name="T53" fmla="*/ 1282 h 2080"/>
                <a:gd name="T54" fmla="*/ 1261 w 2635"/>
                <a:gd name="T55" fmla="*/ 1424 h 2080"/>
                <a:gd name="T56" fmla="*/ 1266 w 2635"/>
                <a:gd name="T57" fmla="*/ 1534 h 2080"/>
                <a:gd name="T58" fmla="*/ 1330 w 2635"/>
                <a:gd name="T59" fmla="*/ 1613 h 2080"/>
                <a:gd name="T60" fmla="*/ 1485 w 2635"/>
                <a:gd name="T61" fmla="*/ 1623 h 2080"/>
                <a:gd name="T62" fmla="*/ 1597 w 2635"/>
                <a:gd name="T63" fmla="*/ 1613 h 2080"/>
                <a:gd name="T64" fmla="*/ 1793 w 2635"/>
                <a:gd name="T65" fmla="*/ 1608 h 2080"/>
                <a:gd name="T66" fmla="*/ 2054 w 2635"/>
                <a:gd name="T67" fmla="*/ 1701 h 2080"/>
                <a:gd name="T68" fmla="*/ 2241 w 2635"/>
                <a:gd name="T69" fmla="*/ 1834 h 2080"/>
                <a:gd name="T70" fmla="*/ 2325 w 2635"/>
                <a:gd name="T71" fmla="*/ 1968 h 2080"/>
                <a:gd name="T72" fmla="*/ 2365 w 2635"/>
                <a:gd name="T73" fmla="*/ 2080 h 2080"/>
                <a:gd name="T74" fmla="*/ 2498 w 2635"/>
                <a:gd name="T75" fmla="*/ 1996 h 2080"/>
                <a:gd name="T76" fmla="*/ 2581 w 2635"/>
                <a:gd name="T77" fmla="*/ 1912 h 2080"/>
                <a:gd name="T78" fmla="*/ 2635 w 2635"/>
                <a:gd name="T79" fmla="*/ 70 h 2080"/>
                <a:gd name="T80" fmla="*/ 1183 w 2635"/>
                <a:gd name="T81" fmla="*/ 0 h 2080"/>
                <a:gd name="T82" fmla="*/ 646 w 2635"/>
                <a:gd name="T83" fmla="*/ 30 h 2080"/>
                <a:gd name="T84" fmla="*/ 646 w 2635"/>
                <a:gd name="T85" fmla="*/ 30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35" h="2080">
                  <a:moveTo>
                    <a:pt x="646" y="30"/>
                  </a:moveTo>
                  <a:lnTo>
                    <a:pt x="523" y="184"/>
                  </a:lnTo>
                  <a:lnTo>
                    <a:pt x="399" y="361"/>
                  </a:lnTo>
                  <a:lnTo>
                    <a:pt x="247" y="509"/>
                  </a:lnTo>
                  <a:lnTo>
                    <a:pt x="21" y="691"/>
                  </a:lnTo>
                  <a:lnTo>
                    <a:pt x="0" y="794"/>
                  </a:lnTo>
                  <a:lnTo>
                    <a:pt x="55" y="947"/>
                  </a:lnTo>
                  <a:lnTo>
                    <a:pt x="154" y="1125"/>
                  </a:lnTo>
                  <a:lnTo>
                    <a:pt x="287" y="1237"/>
                  </a:lnTo>
                  <a:lnTo>
                    <a:pt x="527" y="1253"/>
                  </a:lnTo>
                  <a:lnTo>
                    <a:pt x="671" y="1169"/>
                  </a:lnTo>
                  <a:lnTo>
                    <a:pt x="764" y="1046"/>
                  </a:lnTo>
                  <a:lnTo>
                    <a:pt x="749" y="912"/>
                  </a:lnTo>
                  <a:lnTo>
                    <a:pt x="705" y="646"/>
                  </a:lnTo>
                  <a:lnTo>
                    <a:pt x="709" y="450"/>
                  </a:lnTo>
                  <a:lnTo>
                    <a:pt x="858" y="282"/>
                  </a:lnTo>
                  <a:lnTo>
                    <a:pt x="1040" y="212"/>
                  </a:lnTo>
                  <a:lnTo>
                    <a:pt x="1236" y="277"/>
                  </a:lnTo>
                  <a:lnTo>
                    <a:pt x="1448" y="395"/>
                  </a:lnTo>
                  <a:lnTo>
                    <a:pt x="1586" y="567"/>
                  </a:lnTo>
                  <a:lnTo>
                    <a:pt x="1635" y="745"/>
                  </a:lnTo>
                  <a:lnTo>
                    <a:pt x="1660" y="976"/>
                  </a:lnTo>
                  <a:lnTo>
                    <a:pt x="1616" y="1065"/>
                  </a:lnTo>
                  <a:lnTo>
                    <a:pt x="1537" y="1149"/>
                  </a:lnTo>
                  <a:lnTo>
                    <a:pt x="1420" y="1198"/>
                  </a:lnTo>
                  <a:lnTo>
                    <a:pt x="1311" y="1233"/>
                  </a:lnTo>
                  <a:lnTo>
                    <a:pt x="1281" y="1282"/>
                  </a:lnTo>
                  <a:lnTo>
                    <a:pt x="1261" y="1424"/>
                  </a:lnTo>
                  <a:lnTo>
                    <a:pt x="1266" y="1534"/>
                  </a:lnTo>
                  <a:lnTo>
                    <a:pt x="1330" y="1613"/>
                  </a:lnTo>
                  <a:lnTo>
                    <a:pt x="1485" y="1623"/>
                  </a:lnTo>
                  <a:lnTo>
                    <a:pt x="1597" y="1613"/>
                  </a:lnTo>
                  <a:lnTo>
                    <a:pt x="1793" y="1608"/>
                  </a:lnTo>
                  <a:lnTo>
                    <a:pt x="2054" y="1701"/>
                  </a:lnTo>
                  <a:lnTo>
                    <a:pt x="2241" y="1834"/>
                  </a:lnTo>
                  <a:lnTo>
                    <a:pt x="2325" y="1968"/>
                  </a:lnTo>
                  <a:lnTo>
                    <a:pt x="2365" y="2080"/>
                  </a:lnTo>
                  <a:lnTo>
                    <a:pt x="2498" y="1996"/>
                  </a:lnTo>
                  <a:lnTo>
                    <a:pt x="2581" y="1912"/>
                  </a:lnTo>
                  <a:lnTo>
                    <a:pt x="2635" y="70"/>
                  </a:lnTo>
                  <a:lnTo>
                    <a:pt x="1183" y="0"/>
                  </a:lnTo>
                  <a:lnTo>
                    <a:pt x="646" y="30"/>
                  </a:lnTo>
                  <a:lnTo>
                    <a:pt x="646" y="3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folHlink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auto">
            <a:xfrm>
              <a:off x="5181" y="699"/>
              <a:ext cx="223" cy="143"/>
            </a:xfrm>
            <a:custGeom>
              <a:avLst/>
              <a:gdLst>
                <a:gd name="T0" fmla="*/ 57 w 895"/>
                <a:gd name="T1" fmla="*/ 383 h 572"/>
                <a:gd name="T2" fmla="*/ 200 w 895"/>
                <a:gd name="T3" fmla="*/ 240 h 572"/>
                <a:gd name="T4" fmla="*/ 303 w 895"/>
                <a:gd name="T5" fmla="*/ 175 h 572"/>
                <a:gd name="T6" fmla="*/ 511 w 895"/>
                <a:gd name="T7" fmla="*/ 168 h 572"/>
                <a:gd name="T8" fmla="*/ 679 w 895"/>
                <a:gd name="T9" fmla="*/ 231 h 572"/>
                <a:gd name="T10" fmla="*/ 802 w 895"/>
                <a:gd name="T11" fmla="*/ 341 h 572"/>
                <a:gd name="T12" fmla="*/ 895 w 895"/>
                <a:gd name="T13" fmla="*/ 572 h 572"/>
                <a:gd name="T14" fmla="*/ 847 w 895"/>
                <a:gd name="T15" fmla="*/ 351 h 572"/>
                <a:gd name="T16" fmla="*/ 767 w 895"/>
                <a:gd name="T17" fmla="*/ 215 h 572"/>
                <a:gd name="T18" fmla="*/ 648 w 895"/>
                <a:gd name="T19" fmla="*/ 80 h 572"/>
                <a:gd name="T20" fmla="*/ 408 w 895"/>
                <a:gd name="T21" fmla="*/ 0 h 572"/>
                <a:gd name="T22" fmla="*/ 184 w 895"/>
                <a:gd name="T23" fmla="*/ 55 h 572"/>
                <a:gd name="T24" fmla="*/ 32 w 895"/>
                <a:gd name="T25" fmla="*/ 175 h 572"/>
                <a:gd name="T26" fmla="*/ 0 w 895"/>
                <a:gd name="T27" fmla="*/ 320 h 572"/>
                <a:gd name="T28" fmla="*/ 24 w 895"/>
                <a:gd name="T29" fmla="*/ 496 h 572"/>
                <a:gd name="T30" fmla="*/ 57 w 895"/>
                <a:gd name="T31" fmla="*/ 383 h 572"/>
                <a:gd name="T32" fmla="*/ 57 w 895"/>
                <a:gd name="T33" fmla="*/ 383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5" h="572">
                  <a:moveTo>
                    <a:pt x="57" y="383"/>
                  </a:moveTo>
                  <a:lnTo>
                    <a:pt x="200" y="240"/>
                  </a:lnTo>
                  <a:lnTo>
                    <a:pt x="303" y="175"/>
                  </a:lnTo>
                  <a:lnTo>
                    <a:pt x="511" y="168"/>
                  </a:lnTo>
                  <a:lnTo>
                    <a:pt x="679" y="231"/>
                  </a:lnTo>
                  <a:lnTo>
                    <a:pt x="802" y="341"/>
                  </a:lnTo>
                  <a:lnTo>
                    <a:pt x="895" y="572"/>
                  </a:lnTo>
                  <a:lnTo>
                    <a:pt x="847" y="351"/>
                  </a:lnTo>
                  <a:lnTo>
                    <a:pt x="767" y="215"/>
                  </a:lnTo>
                  <a:lnTo>
                    <a:pt x="648" y="80"/>
                  </a:lnTo>
                  <a:lnTo>
                    <a:pt x="408" y="0"/>
                  </a:lnTo>
                  <a:lnTo>
                    <a:pt x="184" y="55"/>
                  </a:lnTo>
                  <a:lnTo>
                    <a:pt x="32" y="175"/>
                  </a:lnTo>
                  <a:lnTo>
                    <a:pt x="0" y="320"/>
                  </a:lnTo>
                  <a:lnTo>
                    <a:pt x="24" y="496"/>
                  </a:lnTo>
                  <a:lnTo>
                    <a:pt x="57" y="383"/>
                  </a:lnTo>
                  <a:lnTo>
                    <a:pt x="57" y="383"/>
                  </a:lnTo>
                  <a:close/>
                </a:path>
              </a:pathLst>
            </a:custGeom>
            <a:solidFill>
              <a:srgbClr val="948D4D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5046" y="987"/>
              <a:ext cx="131" cy="130"/>
            </a:xfrm>
            <a:custGeom>
              <a:avLst/>
              <a:gdLst>
                <a:gd name="T0" fmla="*/ 196 w 524"/>
                <a:gd name="T1" fmla="*/ 153 h 521"/>
                <a:gd name="T2" fmla="*/ 269 w 524"/>
                <a:gd name="T3" fmla="*/ 317 h 521"/>
                <a:gd name="T4" fmla="*/ 331 w 524"/>
                <a:gd name="T5" fmla="*/ 412 h 521"/>
                <a:gd name="T6" fmla="*/ 524 w 524"/>
                <a:gd name="T7" fmla="*/ 513 h 521"/>
                <a:gd name="T8" fmla="*/ 340 w 524"/>
                <a:gd name="T9" fmla="*/ 521 h 521"/>
                <a:gd name="T10" fmla="*/ 124 w 524"/>
                <a:gd name="T11" fmla="*/ 393 h 521"/>
                <a:gd name="T12" fmla="*/ 4 w 524"/>
                <a:gd name="T13" fmla="*/ 208 h 521"/>
                <a:gd name="T14" fmla="*/ 0 w 524"/>
                <a:gd name="T15" fmla="*/ 0 h 521"/>
                <a:gd name="T16" fmla="*/ 196 w 524"/>
                <a:gd name="T17" fmla="*/ 153 h 521"/>
                <a:gd name="T18" fmla="*/ 196 w 524"/>
                <a:gd name="T19" fmla="*/ 15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4" h="521">
                  <a:moveTo>
                    <a:pt x="196" y="153"/>
                  </a:moveTo>
                  <a:lnTo>
                    <a:pt x="269" y="317"/>
                  </a:lnTo>
                  <a:lnTo>
                    <a:pt x="331" y="412"/>
                  </a:lnTo>
                  <a:lnTo>
                    <a:pt x="524" y="513"/>
                  </a:lnTo>
                  <a:lnTo>
                    <a:pt x="340" y="521"/>
                  </a:lnTo>
                  <a:lnTo>
                    <a:pt x="124" y="393"/>
                  </a:lnTo>
                  <a:lnTo>
                    <a:pt x="4" y="208"/>
                  </a:lnTo>
                  <a:lnTo>
                    <a:pt x="0" y="0"/>
                  </a:lnTo>
                  <a:lnTo>
                    <a:pt x="196" y="153"/>
                  </a:lnTo>
                  <a:lnTo>
                    <a:pt x="196" y="153"/>
                  </a:lnTo>
                  <a:close/>
                </a:path>
              </a:pathLst>
            </a:custGeom>
            <a:solidFill>
              <a:srgbClr val="948D4D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5388" y="1085"/>
              <a:ext cx="123" cy="82"/>
            </a:xfrm>
            <a:custGeom>
              <a:avLst/>
              <a:gdLst>
                <a:gd name="T0" fmla="*/ 0 w 492"/>
                <a:gd name="T1" fmla="*/ 102 h 328"/>
                <a:gd name="T2" fmla="*/ 53 w 492"/>
                <a:gd name="T3" fmla="*/ 208 h 328"/>
                <a:gd name="T4" fmla="*/ 179 w 492"/>
                <a:gd name="T5" fmla="*/ 296 h 328"/>
                <a:gd name="T6" fmla="*/ 331 w 492"/>
                <a:gd name="T7" fmla="*/ 303 h 328"/>
                <a:gd name="T8" fmla="*/ 492 w 492"/>
                <a:gd name="T9" fmla="*/ 328 h 328"/>
                <a:gd name="T10" fmla="*/ 267 w 492"/>
                <a:gd name="T11" fmla="*/ 218 h 328"/>
                <a:gd name="T12" fmla="*/ 164 w 492"/>
                <a:gd name="T13" fmla="*/ 128 h 328"/>
                <a:gd name="T14" fmla="*/ 156 w 492"/>
                <a:gd name="T15" fmla="*/ 0 h 328"/>
                <a:gd name="T16" fmla="*/ 0 w 492"/>
                <a:gd name="T17" fmla="*/ 102 h 328"/>
                <a:gd name="T18" fmla="*/ 0 w 492"/>
                <a:gd name="T19" fmla="*/ 10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2" h="328">
                  <a:moveTo>
                    <a:pt x="0" y="102"/>
                  </a:moveTo>
                  <a:lnTo>
                    <a:pt x="53" y="208"/>
                  </a:lnTo>
                  <a:lnTo>
                    <a:pt x="179" y="296"/>
                  </a:lnTo>
                  <a:lnTo>
                    <a:pt x="331" y="303"/>
                  </a:lnTo>
                  <a:lnTo>
                    <a:pt x="492" y="328"/>
                  </a:lnTo>
                  <a:lnTo>
                    <a:pt x="267" y="218"/>
                  </a:lnTo>
                  <a:lnTo>
                    <a:pt x="164" y="128"/>
                  </a:lnTo>
                  <a:lnTo>
                    <a:pt x="156" y="0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948D4D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5565" y="1137"/>
              <a:ext cx="89" cy="102"/>
            </a:xfrm>
            <a:custGeom>
              <a:avLst/>
              <a:gdLst>
                <a:gd name="T0" fmla="*/ 359 w 359"/>
                <a:gd name="T1" fmla="*/ 0 h 408"/>
                <a:gd name="T2" fmla="*/ 96 w 359"/>
                <a:gd name="T3" fmla="*/ 168 h 408"/>
                <a:gd name="T4" fmla="*/ 24 w 359"/>
                <a:gd name="T5" fmla="*/ 288 h 408"/>
                <a:gd name="T6" fmla="*/ 0 w 359"/>
                <a:gd name="T7" fmla="*/ 408 h 408"/>
                <a:gd name="T8" fmla="*/ 153 w 359"/>
                <a:gd name="T9" fmla="*/ 288 h 408"/>
                <a:gd name="T10" fmla="*/ 343 w 359"/>
                <a:gd name="T11" fmla="*/ 214 h 408"/>
                <a:gd name="T12" fmla="*/ 359 w 359"/>
                <a:gd name="T13" fmla="*/ 0 h 408"/>
                <a:gd name="T14" fmla="*/ 359 w 359"/>
                <a:gd name="T1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9" h="408">
                  <a:moveTo>
                    <a:pt x="359" y="0"/>
                  </a:moveTo>
                  <a:lnTo>
                    <a:pt x="96" y="168"/>
                  </a:lnTo>
                  <a:lnTo>
                    <a:pt x="24" y="288"/>
                  </a:lnTo>
                  <a:lnTo>
                    <a:pt x="0" y="408"/>
                  </a:lnTo>
                  <a:lnTo>
                    <a:pt x="153" y="288"/>
                  </a:lnTo>
                  <a:lnTo>
                    <a:pt x="343" y="214"/>
                  </a:lnTo>
                  <a:lnTo>
                    <a:pt x="359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948D4D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4992" y="835"/>
              <a:ext cx="227" cy="187"/>
            </a:xfrm>
            <a:custGeom>
              <a:avLst/>
              <a:gdLst>
                <a:gd name="T0" fmla="*/ 0 w 909"/>
                <a:gd name="T1" fmla="*/ 0 h 750"/>
                <a:gd name="T2" fmla="*/ 70 w 909"/>
                <a:gd name="T3" fmla="*/ 257 h 750"/>
                <a:gd name="T4" fmla="*/ 238 w 909"/>
                <a:gd name="T5" fmla="*/ 474 h 750"/>
                <a:gd name="T6" fmla="*/ 566 w 909"/>
                <a:gd name="T7" fmla="*/ 562 h 750"/>
                <a:gd name="T8" fmla="*/ 777 w 909"/>
                <a:gd name="T9" fmla="*/ 415 h 750"/>
                <a:gd name="T10" fmla="*/ 821 w 909"/>
                <a:gd name="T11" fmla="*/ 34 h 750"/>
                <a:gd name="T12" fmla="*/ 901 w 909"/>
                <a:gd name="T13" fmla="*/ 322 h 750"/>
                <a:gd name="T14" fmla="*/ 909 w 909"/>
                <a:gd name="T15" fmla="*/ 594 h 750"/>
                <a:gd name="T16" fmla="*/ 734 w 909"/>
                <a:gd name="T17" fmla="*/ 746 h 750"/>
                <a:gd name="T18" fmla="*/ 620 w 909"/>
                <a:gd name="T19" fmla="*/ 750 h 750"/>
                <a:gd name="T20" fmla="*/ 478 w 909"/>
                <a:gd name="T21" fmla="*/ 737 h 750"/>
                <a:gd name="T22" fmla="*/ 452 w 909"/>
                <a:gd name="T23" fmla="*/ 726 h 750"/>
                <a:gd name="T24" fmla="*/ 413 w 909"/>
                <a:gd name="T25" fmla="*/ 709 h 750"/>
                <a:gd name="T26" fmla="*/ 363 w 909"/>
                <a:gd name="T27" fmla="*/ 688 h 750"/>
                <a:gd name="T28" fmla="*/ 310 w 909"/>
                <a:gd name="T29" fmla="*/ 668 h 750"/>
                <a:gd name="T30" fmla="*/ 258 w 909"/>
                <a:gd name="T31" fmla="*/ 647 h 750"/>
                <a:gd name="T32" fmla="*/ 214 w 909"/>
                <a:gd name="T33" fmla="*/ 630 h 750"/>
                <a:gd name="T34" fmla="*/ 172 w 909"/>
                <a:gd name="T35" fmla="*/ 615 h 750"/>
                <a:gd name="T36" fmla="*/ 14 w 909"/>
                <a:gd name="T37" fmla="*/ 297 h 750"/>
                <a:gd name="T38" fmla="*/ 0 w 909"/>
                <a:gd name="T39" fmla="*/ 0 h 750"/>
                <a:gd name="T40" fmla="*/ 0 w 909"/>
                <a:gd name="T41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9" h="750">
                  <a:moveTo>
                    <a:pt x="0" y="0"/>
                  </a:moveTo>
                  <a:lnTo>
                    <a:pt x="70" y="257"/>
                  </a:lnTo>
                  <a:lnTo>
                    <a:pt x="238" y="474"/>
                  </a:lnTo>
                  <a:lnTo>
                    <a:pt x="566" y="562"/>
                  </a:lnTo>
                  <a:lnTo>
                    <a:pt x="777" y="415"/>
                  </a:lnTo>
                  <a:lnTo>
                    <a:pt x="821" y="34"/>
                  </a:lnTo>
                  <a:lnTo>
                    <a:pt x="901" y="322"/>
                  </a:lnTo>
                  <a:lnTo>
                    <a:pt x="909" y="594"/>
                  </a:lnTo>
                  <a:lnTo>
                    <a:pt x="734" y="746"/>
                  </a:lnTo>
                  <a:lnTo>
                    <a:pt x="620" y="750"/>
                  </a:lnTo>
                  <a:lnTo>
                    <a:pt x="478" y="737"/>
                  </a:lnTo>
                  <a:lnTo>
                    <a:pt x="452" y="726"/>
                  </a:lnTo>
                  <a:lnTo>
                    <a:pt x="413" y="709"/>
                  </a:lnTo>
                  <a:lnTo>
                    <a:pt x="363" y="688"/>
                  </a:lnTo>
                  <a:lnTo>
                    <a:pt x="310" y="668"/>
                  </a:lnTo>
                  <a:lnTo>
                    <a:pt x="258" y="647"/>
                  </a:lnTo>
                  <a:lnTo>
                    <a:pt x="214" y="630"/>
                  </a:lnTo>
                  <a:lnTo>
                    <a:pt x="172" y="615"/>
                  </a:lnTo>
                  <a:lnTo>
                    <a:pt x="14" y="29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8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5313" y="1019"/>
              <a:ext cx="283" cy="220"/>
            </a:xfrm>
            <a:custGeom>
              <a:avLst/>
              <a:gdLst>
                <a:gd name="T0" fmla="*/ 1 w 1133"/>
                <a:gd name="T1" fmla="*/ 0 h 878"/>
                <a:gd name="T2" fmla="*/ 84 w 1133"/>
                <a:gd name="T3" fmla="*/ 153 h 878"/>
                <a:gd name="T4" fmla="*/ 217 w 1133"/>
                <a:gd name="T5" fmla="*/ 187 h 878"/>
                <a:gd name="T6" fmla="*/ 387 w 1133"/>
                <a:gd name="T7" fmla="*/ 102 h 878"/>
                <a:gd name="T8" fmla="*/ 591 w 1133"/>
                <a:gd name="T9" fmla="*/ 119 h 878"/>
                <a:gd name="T10" fmla="*/ 744 w 1133"/>
                <a:gd name="T11" fmla="*/ 178 h 878"/>
                <a:gd name="T12" fmla="*/ 877 w 1133"/>
                <a:gd name="T13" fmla="*/ 246 h 878"/>
                <a:gd name="T14" fmla="*/ 1019 w 1133"/>
                <a:gd name="T15" fmla="*/ 345 h 878"/>
                <a:gd name="T16" fmla="*/ 1108 w 1133"/>
                <a:gd name="T17" fmla="*/ 518 h 878"/>
                <a:gd name="T18" fmla="*/ 1133 w 1133"/>
                <a:gd name="T19" fmla="*/ 651 h 878"/>
                <a:gd name="T20" fmla="*/ 1007 w 1133"/>
                <a:gd name="T21" fmla="*/ 878 h 878"/>
                <a:gd name="T22" fmla="*/ 926 w 1133"/>
                <a:gd name="T23" fmla="*/ 749 h 878"/>
                <a:gd name="T24" fmla="*/ 940 w 1133"/>
                <a:gd name="T25" fmla="*/ 582 h 878"/>
                <a:gd name="T26" fmla="*/ 823 w 1133"/>
                <a:gd name="T27" fmla="*/ 414 h 878"/>
                <a:gd name="T28" fmla="*/ 567 w 1133"/>
                <a:gd name="T29" fmla="*/ 320 h 878"/>
                <a:gd name="T30" fmla="*/ 399 w 1133"/>
                <a:gd name="T31" fmla="*/ 315 h 878"/>
                <a:gd name="T32" fmla="*/ 204 w 1133"/>
                <a:gd name="T33" fmla="*/ 422 h 878"/>
                <a:gd name="T34" fmla="*/ 119 w 1133"/>
                <a:gd name="T35" fmla="*/ 360 h 878"/>
                <a:gd name="T36" fmla="*/ 25 w 1133"/>
                <a:gd name="T37" fmla="*/ 246 h 878"/>
                <a:gd name="T38" fmla="*/ 0 w 1133"/>
                <a:gd name="T39" fmla="*/ 153 h 878"/>
                <a:gd name="T40" fmla="*/ 1 w 1133"/>
                <a:gd name="T41" fmla="*/ 0 h 878"/>
                <a:gd name="T42" fmla="*/ 1 w 1133"/>
                <a:gd name="T43" fmla="*/ 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33" h="878">
                  <a:moveTo>
                    <a:pt x="1" y="0"/>
                  </a:moveTo>
                  <a:lnTo>
                    <a:pt x="84" y="153"/>
                  </a:lnTo>
                  <a:lnTo>
                    <a:pt x="217" y="187"/>
                  </a:lnTo>
                  <a:lnTo>
                    <a:pt x="387" y="102"/>
                  </a:lnTo>
                  <a:lnTo>
                    <a:pt x="591" y="119"/>
                  </a:lnTo>
                  <a:lnTo>
                    <a:pt x="744" y="178"/>
                  </a:lnTo>
                  <a:lnTo>
                    <a:pt x="877" y="246"/>
                  </a:lnTo>
                  <a:lnTo>
                    <a:pt x="1019" y="345"/>
                  </a:lnTo>
                  <a:lnTo>
                    <a:pt x="1108" y="518"/>
                  </a:lnTo>
                  <a:lnTo>
                    <a:pt x="1133" y="651"/>
                  </a:lnTo>
                  <a:lnTo>
                    <a:pt x="1007" y="878"/>
                  </a:lnTo>
                  <a:lnTo>
                    <a:pt x="926" y="749"/>
                  </a:lnTo>
                  <a:lnTo>
                    <a:pt x="940" y="582"/>
                  </a:lnTo>
                  <a:lnTo>
                    <a:pt x="823" y="414"/>
                  </a:lnTo>
                  <a:lnTo>
                    <a:pt x="567" y="320"/>
                  </a:lnTo>
                  <a:lnTo>
                    <a:pt x="399" y="315"/>
                  </a:lnTo>
                  <a:lnTo>
                    <a:pt x="204" y="422"/>
                  </a:lnTo>
                  <a:lnTo>
                    <a:pt x="119" y="360"/>
                  </a:lnTo>
                  <a:lnTo>
                    <a:pt x="25" y="246"/>
                  </a:lnTo>
                  <a:lnTo>
                    <a:pt x="0" y="15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8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5235" y="843"/>
              <a:ext cx="128" cy="210"/>
            </a:xfrm>
            <a:custGeom>
              <a:avLst/>
              <a:gdLst>
                <a:gd name="T0" fmla="*/ 81 w 513"/>
                <a:gd name="T1" fmla="*/ 840 h 840"/>
                <a:gd name="T2" fmla="*/ 321 w 513"/>
                <a:gd name="T3" fmla="*/ 800 h 840"/>
                <a:gd name="T4" fmla="*/ 327 w 513"/>
                <a:gd name="T5" fmla="*/ 640 h 840"/>
                <a:gd name="T6" fmla="*/ 327 w 513"/>
                <a:gd name="T7" fmla="*/ 517 h 840"/>
                <a:gd name="T8" fmla="*/ 361 w 513"/>
                <a:gd name="T9" fmla="*/ 400 h 840"/>
                <a:gd name="T10" fmla="*/ 513 w 513"/>
                <a:gd name="T11" fmla="*/ 295 h 840"/>
                <a:gd name="T12" fmla="*/ 449 w 513"/>
                <a:gd name="T13" fmla="*/ 192 h 840"/>
                <a:gd name="T14" fmla="*/ 328 w 513"/>
                <a:gd name="T15" fmla="*/ 127 h 840"/>
                <a:gd name="T16" fmla="*/ 233 w 513"/>
                <a:gd name="T17" fmla="*/ 0 h 840"/>
                <a:gd name="T18" fmla="*/ 145 w 513"/>
                <a:gd name="T19" fmla="*/ 24 h 840"/>
                <a:gd name="T20" fmla="*/ 42 w 513"/>
                <a:gd name="T21" fmla="*/ 109 h 840"/>
                <a:gd name="T22" fmla="*/ 0 w 513"/>
                <a:gd name="T23" fmla="*/ 312 h 840"/>
                <a:gd name="T24" fmla="*/ 88 w 513"/>
                <a:gd name="T25" fmla="*/ 568 h 840"/>
                <a:gd name="T26" fmla="*/ 81 w 513"/>
                <a:gd name="T27" fmla="*/ 840 h 840"/>
                <a:gd name="T28" fmla="*/ 81 w 513"/>
                <a:gd name="T29" fmla="*/ 84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3" h="840">
                  <a:moveTo>
                    <a:pt x="81" y="840"/>
                  </a:moveTo>
                  <a:lnTo>
                    <a:pt x="321" y="800"/>
                  </a:lnTo>
                  <a:lnTo>
                    <a:pt x="327" y="640"/>
                  </a:lnTo>
                  <a:lnTo>
                    <a:pt x="327" y="517"/>
                  </a:lnTo>
                  <a:lnTo>
                    <a:pt x="361" y="400"/>
                  </a:lnTo>
                  <a:lnTo>
                    <a:pt x="513" y="295"/>
                  </a:lnTo>
                  <a:lnTo>
                    <a:pt x="449" y="192"/>
                  </a:lnTo>
                  <a:lnTo>
                    <a:pt x="328" y="127"/>
                  </a:lnTo>
                  <a:lnTo>
                    <a:pt x="233" y="0"/>
                  </a:lnTo>
                  <a:lnTo>
                    <a:pt x="145" y="24"/>
                  </a:lnTo>
                  <a:lnTo>
                    <a:pt x="42" y="109"/>
                  </a:lnTo>
                  <a:lnTo>
                    <a:pt x="0" y="312"/>
                  </a:lnTo>
                  <a:lnTo>
                    <a:pt x="88" y="568"/>
                  </a:lnTo>
                  <a:lnTo>
                    <a:pt x="81" y="840"/>
                  </a:lnTo>
                  <a:lnTo>
                    <a:pt x="81" y="8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auto">
            <a:xfrm>
              <a:off x="5111" y="873"/>
              <a:ext cx="111" cy="146"/>
            </a:xfrm>
            <a:custGeom>
              <a:avLst/>
              <a:gdLst>
                <a:gd name="T0" fmla="*/ 359 w 443"/>
                <a:gd name="T1" fmla="*/ 0 h 583"/>
                <a:gd name="T2" fmla="*/ 367 w 443"/>
                <a:gd name="T3" fmla="*/ 184 h 583"/>
                <a:gd name="T4" fmla="*/ 296 w 443"/>
                <a:gd name="T5" fmla="*/ 360 h 583"/>
                <a:gd name="T6" fmla="*/ 183 w 443"/>
                <a:gd name="T7" fmla="*/ 448 h 583"/>
                <a:gd name="T8" fmla="*/ 31 w 443"/>
                <a:gd name="T9" fmla="*/ 463 h 583"/>
                <a:gd name="T10" fmla="*/ 0 w 443"/>
                <a:gd name="T11" fmla="*/ 583 h 583"/>
                <a:gd name="T12" fmla="*/ 256 w 443"/>
                <a:gd name="T13" fmla="*/ 536 h 583"/>
                <a:gd name="T14" fmla="*/ 423 w 443"/>
                <a:gd name="T15" fmla="*/ 408 h 583"/>
                <a:gd name="T16" fmla="*/ 443 w 443"/>
                <a:gd name="T17" fmla="*/ 134 h 583"/>
                <a:gd name="T18" fmla="*/ 359 w 443"/>
                <a:gd name="T19" fmla="*/ 0 h 583"/>
                <a:gd name="T20" fmla="*/ 359 w 443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3" h="583">
                  <a:moveTo>
                    <a:pt x="359" y="0"/>
                  </a:moveTo>
                  <a:lnTo>
                    <a:pt x="367" y="184"/>
                  </a:lnTo>
                  <a:lnTo>
                    <a:pt x="296" y="360"/>
                  </a:lnTo>
                  <a:lnTo>
                    <a:pt x="183" y="448"/>
                  </a:lnTo>
                  <a:lnTo>
                    <a:pt x="31" y="463"/>
                  </a:lnTo>
                  <a:lnTo>
                    <a:pt x="0" y="583"/>
                  </a:lnTo>
                  <a:lnTo>
                    <a:pt x="256" y="536"/>
                  </a:lnTo>
                  <a:lnTo>
                    <a:pt x="423" y="408"/>
                  </a:lnTo>
                  <a:lnTo>
                    <a:pt x="443" y="134"/>
                  </a:lnTo>
                  <a:lnTo>
                    <a:pt x="359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CCC48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auto">
            <a:xfrm>
              <a:off x="5347" y="1051"/>
              <a:ext cx="171" cy="72"/>
            </a:xfrm>
            <a:custGeom>
              <a:avLst/>
              <a:gdLst>
                <a:gd name="T0" fmla="*/ 72 w 687"/>
                <a:gd name="T1" fmla="*/ 129 h 289"/>
                <a:gd name="T2" fmla="*/ 208 w 687"/>
                <a:gd name="T3" fmla="*/ 89 h 289"/>
                <a:gd name="T4" fmla="*/ 360 w 687"/>
                <a:gd name="T5" fmla="*/ 0 h 289"/>
                <a:gd name="T6" fmla="*/ 511 w 687"/>
                <a:gd name="T7" fmla="*/ 17 h 289"/>
                <a:gd name="T8" fmla="*/ 639 w 687"/>
                <a:gd name="T9" fmla="*/ 105 h 289"/>
                <a:gd name="T10" fmla="*/ 679 w 687"/>
                <a:gd name="T11" fmla="*/ 192 h 289"/>
                <a:gd name="T12" fmla="*/ 687 w 687"/>
                <a:gd name="T13" fmla="*/ 289 h 289"/>
                <a:gd name="T14" fmla="*/ 503 w 687"/>
                <a:gd name="T15" fmla="*/ 152 h 289"/>
                <a:gd name="T16" fmla="*/ 364 w 687"/>
                <a:gd name="T17" fmla="*/ 158 h 289"/>
                <a:gd name="T18" fmla="*/ 111 w 687"/>
                <a:gd name="T19" fmla="*/ 254 h 289"/>
                <a:gd name="T20" fmla="*/ 0 w 687"/>
                <a:gd name="T21" fmla="*/ 209 h 289"/>
                <a:gd name="T22" fmla="*/ 72 w 687"/>
                <a:gd name="T23" fmla="*/ 129 h 289"/>
                <a:gd name="T24" fmla="*/ 72 w 687"/>
                <a:gd name="T25" fmla="*/ 12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7" h="289">
                  <a:moveTo>
                    <a:pt x="72" y="129"/>
                  </a:moveTo>
                  <a:lnTo>
                    <a:pt x="208" y="89"/>
                  </a:lnTo>
                  <a:lnTo>
                    <a:pt x="360" y="0"/>
                  </a:lnTo>
                  <a:lnTo>
                    <a:pt x="511" y="17"/>
                  </a:lnTo>
                  <a:lnTo>
                    <a:pt x="639" y="105"/>
                  </a:lnTo>
                  <a:lnTo>
                    <a:pt x="679" y="192"/>
                  </a:lnTo>
                  <a:lnTo>
                    <a:pt x="687" y="289"/>
                  </a:lnTo>
                  <a:lnTo>
                    <a:pt x="503" y="152"/>
                  </a:lnTo>
                  <a:lnTo>
                    <a:pt x="364" y="158"/>
                  </a:lnTo>
                  <a:lnTo>
                    <a:pt x="111" y="254"/>
                  </a:lnTo>
                  <a:lnTo>
                    <a:pt x="0" y="209"/>
                  </a:lnTo>
                  <a:lnTo>
                    <a:pt x="72" y="129"/>
                  </a:lnTo>
                  <a:lnTo>
                    <a:pt x="72" y="129"/>
                  </a:lnTo>
                  <a:close/>
                </a:path>
              </a:pathLst>
            </a:custGeom>
            <a:solidFill>
              <a:srgbClr val="CCC48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Freeform 43"/>
            <p:cNvSpPr>
              <a:spLocks/>
            </p:cNvSpPr>
            <p:nvPr/>
          </p:nvSpPr>
          <p:spPr bwMode="auto">
            <a:xfrm>
              <a:off x="4931" y="965"/>
              <a:ext cx="108" cy="80"/>
            </a:xfrm>
            <a:custGeom>
              <a:avLst/>
              <a:gdLst>
                <a:gd name="T0" fmla="*/ 23 w 432"/>
                <a:gd name="T1" fmla="*/ 266 h 320"/>
                <a:gd name="T2" fmla="*/ 69 w 432"/>
                <a:gd name="T3" fmla="*/ 230 h 320"/>
                <a:gd name="T4" fmla="*/ 118 w 432"/>
                <a:gd name="T5" fmla="*/ 196 h 320"/>
                <a:gd name="T6" fmla="*/ 167 w 432"/>
                <a:gd name="T7" fmla="*/ 165 h 320"/>
                <a:gd name="T8" fmla="*/ 216 w 432"/>
                <a:gd name="T9" fmla="*/ 132 h 320"/>
                <a:gd name="T10" fmla="*/ 269 w 432"/>
                <a:gd name="T11" fmla="*/ 97 h 320"/>
                <a:gd name="T12" fmla="*/ 321 w 432"/>
                <a:gd name="T13" fmla="*/ 58 h 320"/>
                <a:gd name="T14" fmla="*/ 359 w 432"/>
                <a:gd name="T15" fmla="*/ 17 h 320"/>
                <a:gd name="T16" fmla="*/ 395 w 432"/>
                <a:gd name="T17" fmla="*/ 0 h 320"/>
                <a:gd name="T18" fmla="*/ 423 w 432"/>
                <a:gd name="T19" fmla="*/ 5 h 320"/>
                <a:gd name="T20" fmla="*/ 432 w 432"/>
                <a:gd name="T21" fmla="*/ 22 h 320"/>
                <a:gd name="T22" fmla="*/ 417 w 432"/>
                <a:gd name="T23" fmla="*/ 41 h 320"/>
                <a:gd name="T24" fmla="*/ 392 w 432"/>
                <a:gd name="T25" fmla="*/ 57 h 320"/>
                <a:gd name="T26" fmla="*/ 238 w 432"/>
                <a:gd name="T27" fmla="*/ 163 h 320"/>
                <a:gd name="T28" fmla="*/ 186 w 432"/>
                <a:gd name="T29" fmla="*/ 207 h 320"/>
                <a:gd name="T30" fmla="*/ 145 w 432"/>
                <a:gd name="T31" fmla="*/ 250 h 320"/>
                <a:gd name="T32" fmla="*/ 98 w 432"/>
                <a:gd name="T33" fmla="*/ 289 h 320"/>
                <a:gd name="T34" fmla="*/ 70 w 432"/>
                <a:gd name="T35" fmla="*/ 306 h 320"/>
                <a:gd name="T36" fmla="*/ 35 w 432"/>
                <a:gd name="T37" fmla="*/ 319 h 320"/>
                <a:gd name="T38" fmla="*/ 7 w 432"/>
                <a:gd name="T39" fmla="*/ 320 h 320"/>
                <a:gd name="T40" fmla="*/ 0 w 432"/>
                <a:gd name="T41" fmla="*/ 306 h 320"/>
                <a:gd name="T42" fmla="*/ 8 w 432"/>
                <a:gd name="T43" fmla="*/ 284 h 320"/>
                <a:gd name="T44" fmla="*/ 23 w 432"/>
                <a:gd name="T45" fmla="*/ 266 h 320"/>
                <a:gd name="T46" fmla="*/ 23 w 432"/>
                <a:gd name="T47" fmla="*/ 26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2" h="320">
                  <a:moveTo>
                    <a:pt x="23" y="266"/>
                  </a:moveTo>
                  <a:lnTo>
                    <a:pt x="69" y="230"/>
                  </a:lnTo>
                  <a:lnTo>
                    <a:pt x="118" y="196"/>
                  </a:lnTo>
                  <a:lnTo>
                    <a:pt x="167" y="165"/>
                  </a:lnTo>
                  <a:lnTo>
                    <a:pt x="216" y="132"/>
                  </a:lnTo>
                  <a:lnTo>
                    <a:pt x="269" y="97"/>
                  </a:lnTo>
                  <a:lnTo>
                    <a:pt x="321" y="58"/>
                  </a:lnTo>
                  <a:lnTo>
                    <a:pt x="359" y="17"/>
                  </a:lnTo>
                  <a:lnTo>
                    <a:pt x="395" y="0"/>
                  </a:lnTo>
                  <a:lnTo>
                    <a:pt x="423" y="5"/>
                  </a:lnTo>
                  <a:lnTo>
                    <a:pt x="432" y="22"/>
                  </a:lnTo>
                  <a:lnTo>
                    <a:pt x="417" y="41"/>
                  </a:lnTo>
                  <a:lnTo>
                    <a:pt x="392" y="57"/>
                  </a:lnTo>
                  <a:lnTo>
                    <a:pt x="238" y="163"/>
                  </a:lnTo>
                  <a:lnTo>
                    <a:pt x="186" y="207"/>
                  </a:lnTo>
                  <a:lnTo>
                    <a:pt x="145" y="250"/>
                  </a:lnTo>
                  <a:lnTo>
                    <a:pt x="98" y="289"/>
                  </a:lnTo>
                  <a:lnTo>
                    <a:pt x="70" y="306"/>
                  </a:lnTo>
                  <a:lnTo>
                    <a:pt x="35" y="319"/>
                  </a:lnTo>
                  <a:lnTo>
                    <a:pt x="7" y="320"/>
                  </a:lnTo>
                  <a:lnTo>
                    <a:pt x="0" y="306"/>
                  </a:lnTo>
                  <a:lnTo>
                    <a:pt x="8" y="284"/>
                  </a:lnTo>
                  <a:lnTo>
                    <a:pt x="23" y="266"/>
                  </a:lnTo>
                  <a:lnTo>
                    <a:pt x="23" y="2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5318" y="1034"/>
              <a:ext cx="283" cy="153"/>
            </a:xfrm>
            <a:custGeom>
              <a:avLst/>
              <a:gdLst>
                <a:gd name="T0" fmla="*/ 18 w 1131"/>
                <a:gd name="T1" fmla="*/ 5 h 613"/>
                <a:gd name="T2" fmla="*/ 61 w 1131"/>
                <a:gd name="T3" fmla="*/ 39 h 613"/>
                <a:gd name="T4" fmla="*/ 120 w 1131"/>
                <a:gd name="T5" fmla="*/ 64 h 613"/>
                <a:gd name="T6" fmla="*/ 185 w 1131"/>
                <a:gd name="T7" fmla="*/ 79 h 613"/>
                <a:gd name="T8" fmla="*/ 241 w 1131"/>
                <a:gd name="T9" fmla="*/ 76 h 613"/>
                <a:gd name="T10" fmla="*/ 296 w 1131"/>
                <a:gd name="T11" fmla="*/ 59 h 613"/>
                <a:gd name="T12" fmla="*/ 364 w 1131"/>
                <a:gd name="T13" fmla="*/ 37 h 613"/>
                <a:gd name="T14" fmla="*/ 445 w 1131"/>
                <a:gd name="T15" fmla="*/ 21 h 613"/>
                <a:gd name="T16" fmla="*/ 538 w 1131"/>
                <a:gd name="T17" fmla="*/ 14 h 613"/>
                <a:gd name="T18" fmla="*/ 643 w 1131"/>
                <a:gd name="T19" fmla="*/ 27 h 613"/>
                <a:gd name="T20" fmla="*/ 755 w 1131"/>
                <a:gd name="T21" fmla="*/ 66 h 613"/>
                <a:gd name="T22" fmla="*/ 876 w 1131"/>
                <a:gd name="T23" fmla="*/ 139 h 613"/>
                <a:gd name="T24" fmla="*/ 938 w 1131"/>
                <a:gd name="T25" fmla="*/ 192 h 613"/>
                <a:gd name="T26" fmla="*/ 1001 w 1131"/>
                <a:gd name="T27" fmla="*/ 256 h 613"/>
                <a:gd name="T28" fmla="*/ 1033 w 1131"/>
                <a:gd name="T29" fmla="*/ 292 h 613"/>
                <a:gd name="T30" fmla="*/ 1059 w 1131"/>
                <a:gd name="T31" fmla="*/ 328 h 613"/>
                <a:gd name="T32" fmla="*/ 1100 w 1131"/>
                <a:gd name="T33" fmla="*/ 400 h 613"/>
                <a:gd name="T34" fmla="*/ 1131 w 1131"/>
                <a:gd name="T35" fmla="*/ 577 h 613"/>
                <a:gd name="T36" fmla="*/ 1123 w 1131"/>
                <a:gd name="T37" fmla="*/ 603 h 613"/>
                <a:gd name="T38" fmla="*/ 1107 w 1131"/>
                <a:gd name="T39" fmla="*/ 613 h 613"/>
                <a:gd name="T40" fmla="*/ 1081 w 1131"/>
                <a:gd name="T41" fmla="*/ 580 h 613"/>
                <a:gd name="T42" fmla="*/ 1071 w 1131"/>
                <a:gd name="T43" fmla="*/ 519 h 613"/>
                <a:gd name="T44" fmla="*/ 1042 w 1131"/>
                <a:gd name="T45" fmla="*/ 456 h 613"/>
                <a:gd name="T46" fmla="*/ 1001 w 1131"/>
                <a:gd name="T47" fmla="*/ 392 h 613"/>
                <a:gd name="T48" fmla="*/ 975 w 1131"/>
                <a:gd name="T49" fmla="*/ 363 h 613"/>
                <a:gd name="T50" fmla="*/ 948 w 1131"/>
                <a:gd name="T51" fmla="*/ 333 h 613"/>
                <a:gd name="T52" fmla="*/ 918 w 1131"/>
                <a:gd name="T53" fmla="*/ 305 h 613"/>
                <a:gd name="T54" fmla="*/ 888 w 1131"/>
                <a:gd name="T55" fmla="*/ 278 h 613"/>
                <a:gd name="T56" fmla="*/ 825 w 1131"/>
                <a:gd name="T57" fmla="*/ 228 h 613"/>
                <a:gd name="T58" fmla="*/ 764 w 1131"/>
                <a:gd name="T59" fmla="*/ 188 h 613"/>
                <a:gd name="T60" fmla="*/ 708 w 1131"/>
                <a:gd name="T61" fmla="*/ 159 h 613"/>
                <a:gd name="T62" fmla="*/ 644 w 1131"/>
                <a:gd name="T63" fmla="*/ 130 h 613"/>
                <a:gd name="T64" fmla="*/ 585 w 1131"/>
                <a:gd name="T65" fmla="*/ 106 h 613"/>
                <a:gd name="T66" fmla="*/ 518 w 1131"/>
                <a:gd name="T67" fmla="*/ 92 h 613"/>
                <a:gd name="T68" fmla="*/ 434 w 1131"/>
                <a:gd name="T69" fmla="*/ 92 h 613"/>
                <a:gd name="T70" fmla="*/ 325 w 1131"/>
                <a:gd name="T71" fmla="*/ 124 h 613"/>
                <a:gd name="T72" fmla="*/ 269 w 1131"/>
                <a:gd name="T73" fmla="*/ 147 h 613"/>
                <a:gd name="T74" fmla="*/ 212 w 1131"/>
                <a:gd name="T75" fmla="*/ 168 h 613"/>
                <a:gd name="T76" fmla="*/ 158 w 1131"/>
                <a:gd name="T77" fmla="*/ 179 h 613"/>
                <a:gd name="T78" fmla="*/ 107 w 1131"/>
                <a:gd name="T79" fmla="*/ 177 h 613"/>
                <a:gd name="T80" fmla="*/ 63 w 1131"/>
                <a:gd name="T81" fmla="*/ 154 h 613"/>
                <a:gd name="T82" fmla="*/ 26 w 1131"/>
                <a:gd name="T83" fmla="*/ 103 h 613"/>
                <a:gd name="T84" fmla="*/ 0 w 1131"/>
                <a:gd name="T85" fmla="*/ 30 h 613"/>
                <a:gd name="T86" fmla="*/ 1 w 1131"/>
                <a:gd name="T87" fmla="*/ 0 h 613"/>
                <a:gd name="T88" fmla="*/ 18 w 1131"/>
                <a:gd name="T89" fmla="*/ 5 h 613"/>
                <a:gd name="T90" fmla="*/ 18 w 1131"/>
                <a:gd name="T91" fmla="*/ 5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31" h="613">
                  <a:moveTo>
                    <a:pt x="18" y="5"/>
                  </a:moveTo>
                  <a:lnTo>
                    <a:pt x="61" y="39"/>
                  </a:lnTo>
                  <a:lnTo>
                    <a:pt x="120" y="64"/>
                  </a:lnTo>
                  <a:lnTo>
                    <a:pt x="185" y="79"/>
                  </a:lnTo>
                  <a:lnTo>
                    <a:pt x="241" y="76"/>
                  </a:lnTo>
                  <a:lnTo>
                    <a:pt x="296" y="59"/>
                  </a:lnTo>
                  <a:lnTo>
                    <a:pt x="364" y="37"/>
                  </a:lnTo>
                  <a:lnTo>
                    <a:pt x="445" y="21"/>
                  </a:lnTo>
                  <a:lnTo>
                    <a:pt x="538" y="14"/>
                  </a:lnTo>
                  <a:lnTo>
                    <a:pt x="643" y="27"/>
                  </a:lnTo>
                  <a:lnTo>
                    <a:pt x="755" y="66"/>
                  </a:lnTo>
                  <a:lnTo>
                    <a:pt x="876" y="139"/>
                  </a:lnTo>
                  <a:lnTo>
                    <a:pt x="938" y="192"/>
                  </a:lnTo>
                  <a:lnTo>
                    <a:pt x="1001" y="256"/>
                  </a:lnTo>
                  <a:lnTo>
                    <a:pt x="1033" y="292"/>
                  </a:lnTo>
                  <a:lnTo>
                    <a:pt x="1059" y="328"/>
                  </a:lnTo>
                  <a:lnTo>
                    <a:pt x="1100" y="400"/>
                  </a:lnTo>
                  <a:lnTo>
                    <a:pt x="1131" y="577"/>
                  </a:lnTo>
                  <a:lnTo>
                    <a:pt x="1123" y="603"/>
                  </a:lnTo>
                  <a:lnTo>
                    <a:pt x="1107" y="613"/>
                  </a:lnTo>
                  <a:lnTo>
                    <a:pt x="1081" y="580"/>
                  </a:lnTo>
                  <a:lnTo>
                    <a:pt x="1071" y="519"/>
                  </a:lnTo>
                  <a:lnTo>
                    <a:pt x="1042" y="456"/>
                  </a:lnTo>
                  <a:lnTo>
                    <a:pt x="1001" y="392"/>
                  </a:lnTo>
                  <a:lnTo>
                    <a:pt x="975" y="363"/>
                  </a:lnTo>
                  <a:lnTo>
                    <a:pt x="948" y="333"/>
                  </a:lnTo>
                  <a:lnTo>
                    <a:pt x="918" y="305"/>
                  </a:lnTo>
                  <a:lnTo>
                    <a:pt x="888" y="278"/>
                  </a:lnTo>
                  <a:lnTo>
                    <a:pt x="825" y="228"/>
                  </a:lnTo>
                  <a:lnTo>
                    <a:pt x="764" y="188"/>
                  </a:lnTo>
                  <a:lnTo>
                    <a:pt x="708" y="159"/>
                  </a:lnTo>
                  <a:lnTo>
                    <a:pt x="644" y="130"/>
                  </a:lnTo>
                  <a:lnTo>
                    <a:pt x="585" y="106"/>
                  </a:lnTo>
                  <a:lnTo>
                    <a:pt x="518" y="92"/>
                  </a:lnTo>
                  <a:lnTo>
                    <a:pt x="434" y="92"/>
                  </a:lnTo>
                  <a:lnTo>
                    <a:pt x="325" y="124"/>
                  </a:lnTo>
                  <a:lnTo>
                    <a:pt x="269" y="147"/>
                  </a:lnTo>
                  <a:lnTo>
                    <a:pt x="212" y="168"/>
                  </a:lnTo>
                  <a:lnTo>
                    <a:pt x="158" y="179"/>
                  </a:lnTo>
                  <a:lnTo>
                    <a:pt x="107" y="177"/>
                  </a:lnTo>
                  <a:lnTo>
                    <a:pt x="63" y="154"/>
                  </a:lnTo>
                  <a:lnTo>
                    <a:pt x="26" y="103"/>
                  </a:lnTo>
                  <a:lnTo>
                    <a:pt x="0" y="30"/>
                  </a:lnTo>
                  <a:lnTo>
                    <a:pt x="1" y="0"/>
                  </a:lnTo>
                  <a:lnTo>
                    <a:pt x="18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5590" y="1118"/>
              <a:ext cx="61" cy="65"/>
            </a:xfrm>
            <a:custGeom>
              <a:avLst/>
              <a:gdLst>
                <a:gd name="T0" fmla="*/ 226 w 243"/>
                <a:gd name="T1" fmla="*/ 120 h 259"/>
                <a:gd name="T2" fmla="*/ 203 w 243"/>
                <a:gd name="T3" fmla="*/ 140 h 259"/>
                <a:gd name="T4" fmla="*/ 177 w 243"/>
                <a:gd name="T5" fmla="*/ 160 h 259"/>
                <a:gd name="T6" fmla="*/ 40 w 243"/>
                <a:gd name="T7" fmla="*/ 255 h 259"/>
                <a:gd name="T8" fmla="*/ 3 w 243"/>
                <a:gd name="T9" fmla="*/ 259 h 259"/>
                <a:gd name="T10" fmla="*/ 0 w 243"/>
                <a:gd name="T11" fmla="*/ 222 h 259"/>
                <a:gd name="T12" fmla="*/ 34 w 243"/>
                <a:gd name="T13" fmla="*/ 182 h 259"/>
                <a:gd name="T14" fmla="*/ 71 w 243"/>
                <a:gd name="T15" fmla="*/ 142 h 259"/>
                <a:gd name="T16" fmla="*/ 111 w 243"/>
                <a:gd name="T17" fmla="*/ 107 h 259"/>
                <a:gd name="T18" fmla="*/ 154 w 243"/>
                <a:gd name="T19" fmla="*/ 80 h 259"/>
                <a:gd name="T20" fmla="*/ 195 w 243"/>
                <a:gd name="T21" fmla="*/ 38 h 259"/>
                <a:gd name="T22" fmla="*/ 220 w 243"/>
                <a:gd name="T23" fmla="*/ 14 h 259"/>
                <a:gd name="T24" fmla="*/ 238 w 243"/>
                <a:gd name="T25" fmla="*/ 0 h 259"/>
                <a:gd name="T26" fmla="*/ 243 w 243"/>
                <a:gd name="T27" fmla="*/ 55 h 259"/>
                <a:gd name="T28" fmla="*/ 226 w 243"/>
                <a:gd name="T29" fmla="*/ 120 h 259"/>
                <a:gd name="T30" fmla="*/ 226 w 243"/>
                <a:gd name="T31" fmla="*/ 12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3" h="259">
                  <a:moveTo>
                    <a:pt x="226" y="120"/>
                  </a:moveTo>
                  <a:lnTo>
                    <a:pt x="203" y="140"/>
                  </a:lnTo>
                  <a:lnTo>
                    <a:pt x="177" y="160"/>
                  </a:lnTo>
                  <a:lnTo>
                    <a:pt x="40" y="255"/>
                  </a:lnTo>
                  <a:lnTo>
                    <a:pt x="3" y="259"/>
                  </a:lnTo>
                  <a:lnTo>
                    <a:pt x="0" y="222"/>
                  </a:lnTo>
                  <a:lnTo>
                    <a:pt x="34" y="182"/>
                  </a:lnTo>
                  <a:lnTo>
                    <a:pt x="71" y="142"/>
                  </a:lnTo>
                  <a:lnTo>
                    <a:pt x="111" y="107"/>
                  </a:lnTo>
                  <a:lnTo>
                    <a:pt x="154" y="80"/>
                  </a:lnTo>
                  <a:lnTo>
                    <a:pt x="195" y="38"/>
                  </a:lnTo>
                  <a:lnTo>
                    <a:pt x="220" y="14"/>
                  </a:lnTo>
                  <a:lnTo>
                    <a:pt x="238" y="0"/>
                  </a:lnTo>
                  <a:lnTo>
                    <a:pt x="243" y="55"/>
                  </a:lnTo>
                  <a:lnTo>
                    <a:pt x="226" y="120"/>
                  </a:lnTo>
                  <a:lnTo>
                    <a:pt x="226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564" y="1187"/>
              <a:ext cx="86" cy="60"/>
            </a:xfrm>
            <a:custGeom>
              <a:avLst/>
              <a:gdLst>
                <a:gd name="T0" fmla="*/ 345 w 345"/>
                <a:gd name="T1" fmla="*/ 14 h 240"/>
                <a:gd name="T2" fmla="*/ 263 w 345"/>
                <a:gd name="T3" fmla="*/ 59 h 240"/>
                <a:gd name="T4" fmla="*/ 197 w 345"/>
                <a:gd name="T5" fmla="*/ 101 h 240"/>
                <a:gd name="T6" fmla="*/ 133 w 345"/>
                <a:gd name="T7" fmla="*/ 144 h 240"/>
                <a:gd name="T8" fmla="*/ 86 w 345"/>
                <a:gd name="T9" fmla="*/ 195 h 240"/>
                <a:gd name="T10" fmla="*/ 62 w 345"/>
                <a:gd name="T11" fmla="*/ 222 h 240"/>
                <a:gd name="T12" fmla="*/ 38 w 345"/>
                <a:gd name="T13" fmla="*/ 240 h 240"/>
                <a:gd name="T14" fmla="*/ 14 w 345"/>
                <a:gd name="T15" fmla="*/ 236 h 240"/>
                <a:gd name="T16" fmla="*/ 0 w 345"/>
                <a:gd name="T17" fmla="*/ 210 h 240"/>
                <a:gd name="T18" fmla="*/ 0 w 345"/>
                <a:gd name="T19" fmla="*/ 177 h 240"/>
                <a:gd name="T20" fmla="*/ 18 w 345"/>
                <a:gd name="T21" fmla="*/ 151 h 240"/>
                <a:gd name="T22" fmla="*/ 102 w 345"/>
                <a:gd name="T23" fmla="*/ 99 h 240"/>
                <a:gd name="T24" fmla="*/ 148 w 345"/>
                <a:gd name="T25" fmla="*/ 73 h 240"/>
                <a:gd name="T26" fmla="*/ 195 w 345"/>
                <a:gd name="T27" fmla="*/ 54 h 240"/>
                <a:gd name="T28" fmla="*/ 292 w 345"/>
                <a:gd name="T29" fmla="*/ 21 h 240"/>
                <a:gd name="T30" fmla="*/ 337 w 345"/>
                <a:gd name="T31" fmla="*/ 0 h 240"/>
                <a:gd name="T32" fmla="*/ 345 w 345"/>
                <a:gd name="T33" fmla="*/ 14 h 240"/>
                <a:gd name="T34" fmla="*/ 345 w 345"/>
                <a:gd name="T35" fmla="*/ 1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240">
                  <a:moveTo>
                    <a:pt x="345" y="14"/>
                  </a:moveTo>
                  <a:lnTo>
                    <a:pt x="263" y="59"/>
                  </a:lnTo>
                  <a:lnTo>
                    <a:pt x="197" y="101"/>
                  </a:lnTo>
                  <a:lnTo>
                    <a:pt x="133" y="144"/>
                  </a:lnTo>
                  <a:lnTo>
                    <a:pt x="86" y="195"/>
                  </a:lnTo>
                  <a:lnTo>
                    <a:pt x="62" y="222"/>
                  </a:lnTo>
                  <a:lnTo>
                    <a:pt x="38" y="240"/>
                  </a:lnTo>
                  <a:lnTo>
                    <a:pt x="14" y="236"/>
                  </a:lnTo>
                  <a:lnTo>
                    <a:pt x="0" y="210"/>
                  </a:lnTo>
                  <a:lnTo>
                    <a:pt x="0" y="177"/>
                  </a:lnTo>
                  <a:lnTo>
                    <a:pt x="18" y="151"/>
                  </a:lnTo>
                  <a:lnTo>
                    <a:pt x="102" y="99"/>
                  </a:lnTo>
                  <a:lnTo>
                    <a:pt x="148" y="73"/>
                  </a:lnTo>
                  <a:lnTo>
                    <a:pt x="195" y="54"/>
                  </a:lnTo>
                  <a:lnTo>
                    <a:pt x="292" y="21"/>
                  </a:lnTo>
                  <a:lnTo>
                    <a:pt x="337" y="0"/>
                  </a:lnTo>
                  <a:lnTo>
                    <a:pt x="345" y="14"/>
                  </a:lnTo>
                  <a:lnTo>
                    <a:pt x="34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4992" y="658"/>
              <a:ext cx="155" cy="143"/>
            </a:xfrm>
            <a:custGeom>
              <a:avLst/>
              <a:gdLst>
                <a:gd name="T0" fmla="*/ 621 w 621"/>
                <a:gd name="T1" fmla="*/ 0 h 571"/>
                <a:gd name="T2" fmla="*/ 608 w 621"/>
                <a:gd name="T3" fmla="*/ 37 h 571"/>
                <a:gd name="T4" fmla="*/ 589 w 621"/>
                <a:gd name="T5" fmla="*/ 75 h 571"/>
                <a:gd name="T6" fmla="*/ 564 w 621"/>
                <a:gd name="T7" fmla="*/ 110 h 571"/>
                <a:gd name="T8" fmla="*/ 536 w 621"/>
                <a:gd name="T9" fmla="*/ 142 h 571"/>
                <a:gd name="T10" fmla="*/ 506 w 621"/>
                <a:gd name="T11" fmla="*/ 174 h 571"/>
                <a:gd name="T12" fmla="*/ 477 w 621"/>
                <a:gd name="T13" fmla="*/ 206 h 571"/>
                <a:gd name="T14" fmla="*/ 420 w 621"/>
                <a:gd name="T15" fmla="*/ 267 h 571"/>
                <a:gd name="T16" fmla="*/ 393 w 621"/>
                <a:gd name="T17" fmla="*/ 299 h 571"/>
                <a:gd name="T18" fmla="*/ 360 w 621"/>
                <a:gd name="T19" fmla="*/ 332 h 571"/>
                <a:gd name="T20" fmla="*/ 327 w 621"/>
                <a:gd name="T21" fmla="*/ 363 h 571"/>
                <a:gd name="T22" fmla="*/ 294 w 621"/>
                <a:gd name="T23" fmla="*/ 389 h 571"/>
                <a:gd name="T24" fmla="*/ 227 w 621"/>
                <a:gd name="T25" fmla="*/ 440 h 571"/>
                <a:gd name="T26" fmla="*/ 156 w 621"/>
                <a:gd name="T27" fmla="*/ 491 h 571"/>
                <a:gd name="T28" fmla="*/ 81 w 621"/>
                <a:gd name="T29" fmla="*/ 536 h 571"/>
                <a:gd name="T30" fmla="*/ 44 w 621"/>
                <a:gd name="T31" fmla="*/ 554 h 571"/>
                <a:gd name="T32" fmla="*/ 4 w 621"/>
                <a:gd name="T33" fmla="*/ 569 h 571"/>
                <a:gd name="T34" fmla="*/ 3 w 621"/>
                <a:gd name="T35" fmla="*/ 569 h 571"/>
                <a:gd name="T36" fmla="*/ 0 w 621"/>
                <a:gd name="T37" fmla="*/ 571 h 571"/>
                <a:gd name="T38" fmla="*/ 3 w 621"/>
                <a:gd name="T39" fmla="*/ 569 h 571"/>
                <a:gd name="T40" fmla="*/ 4 w 621"/>
                <a:gd name="T41" fmla="*/ 569 h 571"/>
                <a:gd name="T42" fmla="*/ 5 w 621"/>
                <a:gd name="T43" fmla="*/ 528 h 571"/>
                <a:gd name="T44" fmla="*/ 62 w 621"/>
                <a:gd name="T45" fmla="*/ 489 h 571"/>
                <a:gd name="T46" fmla="*/ 114 w 621"/>
                <a:gd name="T47" fmla="*/ 445 h 571"/>
                <a:gd name="T48" fmla="*/ 164 w 621"/>
                <a:gd name="T49" fmla="*/ 401 h 571"/>
                <a:gd name="T50" fmla="*/ 217 w 621"/>
                <a:gd name="T51" fmla="*/ 358 h 571"/>
                <a:gd name="T52" fmla="*/ 293 w 621"/>
                <a:gd name="T53" fmla="*/ 288 h 571"/>
                <a:gd name="T54" fmla="*/ 329 w 621"/>
                <a:gd name="T55" fmla="*/ 245 h 571"/>
                <a:gd name="T56" fmla="*/ 364 w 621"/>
                <a:gd name="T57" fmla="*/ 199 h 571"/>
                <a:gd name="T58" fmla="*/ 422 w 621"/>
                <a:gd name="T59" fmla="*/ 101 h 571"/>
                <a:gd name="T60" fmla="*/ 457 w 621"/>
                <a:gd name="T61" fmla="*/ 5 h 571"/>
                <a:gd name="T62" fmla="*/ 621 w 621"/>
                <a:gd name="T63" fmla="*/ 0 h 571"/>
                <a:gd name="T64" fmla="*/ 621 w 621"/>
                <a:gd name="T65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1" h="571">
                  <a:moveTo>
                    <a:pt x="621" y="0"/>
                  </a:moveTo>
                  <a:lnTo>
                    <a:pt x="608" y="37"/>
                  </a:lnTo>
                  <a:lnTo>
                    <a:pt x="589" y="75"/>
                  </a:lnTo>
                  <a:lnTo>
                    <a:pt x="564" y="110"/>
                  </a:lnTo>
                  <a:lnTo>
                    <a:pt x="536" y="142"/>
                  </a:lnTo>
                  <a:lnTo>
                    <a:pt x="506" y="174"/>
                  </a:lnTo>
                  <a:lnTo>
                    <a:pt x="477" y="206"/>
                  </a:lnTo>
                  <a:lnTo>
                    <a:pt x="420" y="267"/>
                  </a:lnTo>
                  <a:lnTo>
                    <a:pt x="393" y="299"/>
                  </a:lnTo>
                  <a:lnTo>
                    <a:pt x="360" y="332"/>
                  </a:lnTo>
                  <a:lnTo>
                    <a:pt x="327" y="363"/>
                  </a:lnTo>
                  <a:lnTo>
                    <a:pt x="294" y="389"/>
                  </a:lnTo>
                  <a:lnTo>
                    <a:pt x="227" y="440"/>
                  </a:lnTo>
                  <a:lnTo>
                    <a:pt x="156" y="491"/>
                  </a:lnTo>
                  <a:lnTo>
                    <a:pt x="81" y="536"/>
                  </a:lnTo>
                  <a:lnTo>
                    <a:pt x="44" y="554"/>
                  </a:lnTo>
                  <a:lnTo>
                    <a:pt x="4" y="569"/>
                  </a:lnTo>
                  <a:lnTo>
                    <a:pt x="3" y="569"/>
                  </a:lnTo>
                  <a:lnTo>
                    <a:pt x="0" y="571"/>
                  </a:lnTo>
                  <a:lnTo>
                    <a:pt x="3" y="569"/>
                  </a:lnTo>
                  <a:lnTo>
                    <a:pt x="4" y="569"/>
                  </a:lnTo>
                  <a:lnTo>
                    <a:pt x="5" y="528"/>
                  </a:lnTo>
                  <a:lnTo>
                    <a:pt x="62" y="489"/>
                  </a:lnTo>
                  <a:lnTo>
                    <a:pt x="114" y="445"/>
                  </a:lnTo>
                  <a:lnTo>
                    <a:pt x="164" y="401"/>
                  </a:lnTo>
                  <a:lnTo>
                    <a:pt x="217" y="358"/>
                  </a:lnTo>
                  <a:lnTo>
                    <a:pt x="293" y="288"/>
                  </a:lnTo>
                  <a:lnTo>
                    <a:pt x="329" y="245"/>
                  </a:lnTo>
                  <a:lnTo>
                    <a:pt x="364" y="199"/>
                  </a:lnTo>
                  <a:lnTo>
                    <a:pt x="422" y="101"/>
                  </a:lnTo>
                  <a:lnTo>
                    <a:pt x="457" y="5"/>
                  </a:lnTo>
                  <a:lnTo>
                    <a:pt x="621" y="0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5311" y="1065"/>
              <a:ext cx="244" cy="148"/>
            </a:xfrm>
            <a:custGeom>
              <a:avLst/>
              <a:gdLst>
                <a:gd name="T0" fmla="*/ 13 w 977"/>
                <a:gd name="T1" fmla="*/ 0 h 592"/>
                <a:gd name="T2" fmla="*/ 29 w 977"/>
                <a:gd name="T3" fmla="*/ 35 h 592"/>
                <a:gd name="T4" fmla="*/ 48 w 977"/>
                <a:gd name="T5" fmla="*/ 64 h 592"/>
                <a:gd name="T6" fmla="*/ 93 w 977"/>
                <a:gd name="T7" fmla="*/ 110 h 592"/>
                <a:gd name="T8" fmla="*/ 119 w 977"/>
                <a:gd name="T9" fmla="*/ 124 h 592"/>
                <a:gd name="T10" fmla="*/ 146 w 977"/>
                <a:gd name="T11" fmla="*/ 135 h 592"/>
                <a:gd name="T12" fmla="*/ 206 w 977"/>
                <a:gd name="T13" fmla="*/ 142 h 592"/>
                <a:gd name="T14" fmla="*/ 293 w 977"/>
                <a:gd name="T15" fmla="*/ 117 h 592"/>
                <a:gd name="T16" fmla="*/ 335 w 977"/>
                <a:gd name="T17" fmla="*/ 99 h 592"/>
                <a:gd name="T18" fmla="*/ 379 w 977"/>
                <a:gd name="T19" fmla="*/ 88 h 592"/>
                <a:gd name="T20" fmla="*/ 563 w 977"/>
                <a:gd name="T21" fmla="*/ 86 h 592"/>
                <a:gd name="T22" fmla="*/ 740 w 977"/>
                <a:gd name="T23" fmla="*/ 141 h 592"/>
                <a:gd name="T24" fmla="*/ 819 w 977"/>
                <a:gd name="T25" fmla="*/ 188 h 592"/>
                <a:gd name="T26" fmla="*/ 885 w 977"/>
                <a:gd name="T27" fmla="*/ 249 h 592"/>
                <a:gd name="T28" fmla="*/ 938 w 977"/>
                <a:gd name="T29" fmla="*/ 324 h 592"/>
                <a:gd name="T30" fmla="*/ 973 w 977"/>
                <a:gd name="T31" fmla="*/ 413 h 592"/>
                <a:gd name="T32" fmla="*/ 977 w 977"/>
                <a:gd name="T33" fmla="*/ 457 h 592"/>
                <a:gd name="T34" fmla="*/ 973 w 977"/>
                <a:gd name="T35" fmla="*/ 501 h 592"/>
                <a:gd name="T36" fmla="*/ 968 w 977"/>
                <a:gd name="T37" fmla="*/ 590 h 592"/>
                <a:gd name="T38" fmla="*/ 952 w 977"/>
                <a:gd name="T39" fmla="*/ 592 h 592"/>
                <a:gd name="T40" fmla="*/ 930 w 977"/>
                <a:gd name="T41" fmla="*/ 493 h 592"/>
                <a:gd name="T42" fmla="*/ 898 w 977"/>
                <a:gd name="T43" fmla="*/ 403 h 592"/>
                <a:gd name="T44" fmla="*/ 878 w 977"/>
                <a:gd name="T45" fmla="*/ 360 h 592"/>
                <a:gd name="T46" fmla="*/ 855 w 977"/>
                <a:gd name="T47" fmla="*/ 321 h 592"/>
                <a:gd name="T48" fmla="*/ 829 w 977"/>
                <a:gd name="T49" fmla="*/ 285 h 592"/>
                <a:gd name="T50" fmla="*/ 802 w 977"/>
                <a:gd name="T51" fmla="*/ 253 h 592"/>
                <a:gd name="T52" fmla="*/ 770 w 977"/>
                <a:gd name="T53" fmla="*/ 223 h 592"/>
                <a:gd name="T54" fmla="*/ 735 w 977"/>
                <a:gd name="T55" fmla="*/ 199 h 592"/>
                <a:gd name="T56" fmla="*/ 698 w 977"/>
                <a:gd name="T57" fmla="*/ 178 h 592"/>
                <a:gd name="T58" fmla="*/ 656 w 977"/>
                <a:gd name="T59" fmla="*/ 163 h 592"/>
                <a:gd name="T60" fmla="*/ 563 w 977"/>
                <a:gd name="T61" fmla="*/ 146 h 592"/>
                <a:gd name="T62" fmla="*/ 456 w 977"/>
                <a:gd name="T63" fmla="*/ 152 h 592"/>
                <a:gd name="T64" fmla="*/ 397 w 977"/>
                <a:gd name="T65" fmla="*/ 170 h 592"/>
                <a:gd name="T66" fmla="*/ 335 w 977"/>
                <a:gd name="T67" fmla="*/ 200 h 592"/>
                <a:gd name="T68" fmla="*/ 271 w 977"/>
                <a:gd name="T69" fmla="*/ 227 h 592"/>
                <a:gd name="T70" fmla="*/ 212 w 977"/>
                <a:gd name="T71" fmla="*/ 240 h 592"/>
                <a:gd name="T72" fmla="*/ 138 w 977"/>
                <a:gd name="T73" fmla="*/ 223 h 592"/>
                <a:gd name="T74" fmla="*/ 70 w 977"/>
                <a:gd name="T75" fmla="*/ 178 h 592"/>
                <a:gd name="T76" fmla="*/ 20 w 977"/>
                <a:gd name="T77" fmla="*/ 113 h 592"/>
                <a:gd name="T78" fmla="*/ 0 w 977"/>
                <a:gd name="T79" fmla="*/ 37 h 592"/>
                <a:gd name="T80" fmla="*/ 13 w 977"/>
                <a:gd name="T81" fmla="*/ 0 h 592"/>
                <a:gd name="T82" fmla="*/ 13 w 977"/>
                <a:gd name="T83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7" h="592">
                  <a:moveTo>
                    <a:pt x="13" y="0"/>
                  </a:moveTo>
                  <a:lnTo>
                    <a:pt x="29" y="35"/>
                  </a:lnTo>
                  <a:lnTo>
                    <a:pt x="48" y="64"/>
                  </a:lnTo>
                  <a:lnTo>
                    <a:pt x="93" y="110"/>
                  </a:lnTo>
                  <a:lnTo>
                    <a:pt x="119" y="124"/>
                  </a:lnTo>
                  <a:lnTo>
                    <a:pt x="146" y="135"/>
                  </a:lnTo>
                  <a:lnTo>
                    <a:pt x="206" y="142"/>
                  </a:lnTo>
                  <a:lnTo>
                    <a:pt x="293" y="117"/>
                  </a:lnTo>
                  <a:lnTo>
                    <a:pt x="335" y="99"/>
                  </a:lnTo>
                  <a:lnTo>
                    <a:pt x="379" y="88"/>
                  </a:lnTo>
                  <a:lnTo>
                    <a:pt x="563" y="86"/>
                  </a:lnTo>
                  <a:lnTo>
                    <a:pt x="740" y="141"/>
                  </a:lnTo>
                  <a:lnTo>
                    <a:pt x="819" y="188"/>
                  </a:lnTo>
                  <a:lnTo>
                    <a:pt x="885" y="249"/>
                  </a:lnTo>
                  <a:lnTo>
                    <a:pt x="938" y="324"/>
                  </a:lnTo>
                  <a:lnTo>
                    <a:pt x="973" y="413"/>
                  </a:lnTo>
                  <a:lnTo>
                    <a:pt x="977" y="457"/>
                  </a:lnTo>
                  <a:lnTo>
                    <a:pt x="973" y="501"/>
                  </a:lnTo>
                  <a:lnTo>
                    <a:pt x="968" y="590"/>
                  </a:lnTo>
                  <a:lnTo>
                    <a:pt x="952" y="592"/>
                  </a:lnTo>
                  <a:lnTo>
                    <a:pt x="930" y="493"/>
                  </a:lnTo>
                  <a:lnTo>
                    <a:pt x="898" y="403"/>
                  </a:lnTo>
                  <a:lnTo>
                    <a:pt x="878" y="360"/>
                  </a:lnTo>
                  <a:lnTo>
                    <a:pt x="855" y="321"/>
                  </a:lnTo>
                  <a:lnTo>
                    <a:pt x="829" y="285"/>
                  </a:lnTo>
                  <a:lnTo>
                    <a:pt x="802" y="253"/>
                  </a:lnTo>
                  <a:lnTo>
                    <a:pt x="770" y="223"/>
                  </a:lnTo>
                  <a:lnTo>
                    <a:pt x="735" y="199"/>
                  </a:lnTo>
                  <a:lnTo>
                    <a:pt x="698" y="178"/>
                  </a:lnTo>
                  <a:lnTo>
                    <a:pt x="656" y="163"/>
                  </a:lnTo>
                  <a:lnTo>
                    <a:pt x="563" y="146"/>
                  </a:lnTo>
                  <a:lnTo>
                    <a:pt x="456" y="152"/>
                  </a:lnTo>
                  <a:lnTo>
                    <a:pt x="397" y="170"/>
                  </a:lnTo>
                  <a:lnTo>
                    <a:pt x="335" y="200"/>
                  </a:lnTo>
                  <a:lnTo>
                    <a:pt x="271" y="227"/>
                  </a:lnTo>
                  <a:lnTo>
                    <a:pt x="212" y="240"/>
                  </a:lnTo>
                  <a:lnTo>
                    <a:pt x="138" y="223"/>
                  </a:lnTo>
                  <a:lnTo>
                    <a:pt x="70" y="178"/>
                  </a:lnTo>
                  <a:lnTo>
                    <a:pt x="20" y="113"/>
                  </a:lnTo>
                  <a:lnTo>
                    <a:pt x="0" y="37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>
              <a:off x="5371" y="1098"/>
              <a:ext cx="167" cy="78"/>
            </a:xfrm>
            <a:custGeom>
              <a:avLst/>
              <a:gdLst>
                <a:gd name="T0" fmla="*/ 50 w 669"/>
                <a:gd name="T1" fmla="*/ 0 h 314"/>
                <a:gd name="T2" fmla="*/ 75 w 669"/>
                <a:gd name="T3" fmla="*/ 71 h 314"/>
                <a:gd name="T4" fmla="*/ 116 w 669"/>
                <a:gd name="T5" fmla="*/ 128 h 314"/>
                <a:gd name="T6" fmla="*/ 174 w 669"/>
                <a:gd name="T7" fmla="*/ 171 h 314"/>
                <a:gd name="T8" fmla="*/ 206 w 669"/>
                <a:gd name="T9" fmla="*/ 186 h 314"/>
                <a:gd name="T10" fmla="*/ 240 w 669"/>
                <a:gd name="T11" fmla="*/ 199 h 314"/>
                <a:gd name="T12" fmla="*/ 311 w 669"/>
                <a:gd name="T13" fmla="*/ 212 h 314"/>
                <a:gd name="T14" fmla="*/ 496 w 669"/>
                <a:gd name="T15" fmla="*/ 230 h 314"/>
                <a:gd name="T16" fmla="*/ 585 w 669"/>
                <a:gd name="T17" fmla="*/ 255 h 314"/>
                <a:gd name="T18" fmla="*/ 666 w 669"/>
                <a:gd name="T19" fmla="*/ 300 h 314"/>
                <a:gd name="T20" fmla="*/ 669 w 669"/>
                <a:gd name="T21" fmla="*/ 311 h 314"/>
                <a:gd name="T22" fmla="*/ 658 w 669"/>
                <a:gd name="T23" fmla="*/ 314 h 314"/>
                <a:gd name="T24" fmla="*/ 595 w 669"/>
                <a:gd name="T25" fmla="*/ 292 h 314"/>
                <a:gd name="T26" fmla="*/ 546 w 669"/>
                <a:gd name="T27" fmla="*/ 280 h 314"/>
                <a:gd name="T28" fmla="*/ 475 w 669"/>
                <a:gd name="T29" fmla="*/ 273 h 314"/>
                <a:gd name="T30" fmla="*/ 306 w 669"/>
                <a:gd name="T31" fmla="*/ 275 h 314"/>
                <a:gd name="T32" fmla="*/ 215 w 669"/>
                <a:gd name="T33" fmla="*/ 256 h 314"/>
                <a:gd name="T34" fmla="*/ 133 w 669"/>
                <a:gd name="T35" fmla="*/ 215 h 314"/>
                <a:gd name="T36" fmla="*/ 64 w 669"/>
                <a:gd name="T37" fmla="*/ 154 h 314"/>
                <a:gd name="T38" fmla="*/ 17 w 669"/>
                <a:gd name="T39" fmla="*/ 76 h 314"/>
                <a:gd name="T40" fmla="*/ 0 w 669"/>
                <a:gd name="T41" fmla="*/ 24 h 314"/>
                <a:gd name="T42" fmla="*/ 23 w 669"/>
                <a:gd name="T43" fmla="*/ 4 h 314"/>
                <a:gd name="T44" fmla="*/ 50 w 669"/>
                <a:gd name="T45" fmla="*/ 0 h 314"/>
                <a:gd name="T46" fmla="*/ 50 w 669"/>
                <a:gd name="T47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314">
                  <a:moveTo>
                    <a:pt x="50" y="0"/>
                  </a:moveTo>
                  <a:lnTo>
                    <a:pt x="75" y="71"/>
                  </a:lnTo>
                  <a:lnTo>
                    <a:pt x="116" y="128"/>
                  </a:lnTo>
                  <a:lnTo>
                    <a:pt x="174" y="171"/>
                  </a:lnTo>
                  <a:lnTo>
                    <a:pt x="206" y="186"/>
                  </a:lnTo>
                  <a:lnTo>
                    <a:pt x="240" y="199"/>
                  </a:lnTo>
                  <a:lnTo>
                    <a:pt x="311" y="212"/>
                  </a:lnTo>
                  <a:lnTo>
                    <a:pt x="496" y="230"/>
                  </a:lnTo>
                  <a:lnTo>
                    <a:pt x="585" y="255"/>
                  </a:lnTo>
                  <a:lnTo>
                    <a:pt x="666" y="300"/>
                  </a:lnTo>
                  <a:lnTo>
                    <a:pt x="669" y="311"/>
                  </a:lnTo>
                  <a:lnTo>
                    <a:pt x="658" y="314"/>
                  </a:lnTo>
                  <a:lnTo>
                    <a:pt x="595" y="292"/>
                  </a:lnTo>
                  <a:lnTo>
                    <a:pt x="546" y="280"/>
                  </a:lnTo>
                  <a:lnTo>
                    <a:pt x="475" y="273"/>
                  </a:lnTo>
                  <a:lnTo>
                    <a:pt x="306" y="275"/>
                  </a:lnTo>
                  <a:lnTo>
                    <a:pt x="215" y="256"/>
                  </a:lnTo>
                  <a:lnTo>
                    <a:pt x="133" y="215"/>
                  </a:lnTo>
                  <a:lnTo>
                    <a:pt x="64" y="154"/>
                  </a:lnTo>
                  <a:lnTo>
                    <a:pt x="17" y="76"/>
                  </a:lnTo>
                  <a:lnTo>
                    <a:pt x="0" y="24"/>
                  </a:lnTo>
                  <a:lnTo>
                    <a:pt x="23" y="4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5592" y="1210"/>
              <a:ext cx="76" cy="106"/>
            </a:xfrm>
            <a:custGeom>
              <a:avLst/>
              <a:gdLst>
                <a:gd name="T0" fmla="*/ 11 w 306"/>
                <a:gd name="T1" fmla="*/ 0 h 423"/>
                <a:gd name="T2" fmla="*/ 110 w 306"/>
                <a:gd name="T3" fmla="*/ 51 h 423"/>
                <a:gd name="T4" fmla="*/ 193 w 306"/>
                <a:gd name="T5" fmla="*/ 122 h 423"/>
                <a:gd name="T6" fmla="*/ 227 w 306"/>
                <a:gd name="T7" fmla="*/ 168 h 423"/>
                <a:gd name="T8" fmla="*/ 261 w 306"/>
                <a:gd name="T9" fmla="*/ 217 h 423"/>
                <a:gd name="T10" fmla="*/ 306 w 306"/>
                <a:gd name="T11" fmla="*/ 323 h 423"/>
                <a:gd name="T12" fmla="*/ 299 w 306"/>
                <a:gd name="T13" fmla="*/ 423 h 423"/>
                <a:gd name="T14" fmla="*/ 267 w 306"/>
                <a:gd name="T15" fmla="*/ 399 h 423"/>
                <a:gd name="T16" fmla="*/ 235 w 306"/>
                <a:gd name="T17" fmla="*/ 337 h 423"/>
                <a:gd name="T18" fmla="*/ 217 w 306"/>
                <a:gd name="T19" fmla="*/ 286 h 423"/>
                <a:gd name="T20" fmla="*/ 193 w 306"/>
                <a:gd name="T21" fmla="*/ 245 h 423"/>
                <a:gd name="T22" fmla="*/ 134 w 306"/>
                <a:gd name="T23" fmla="*/ 165 h 423"/>
                <a:gd name="T24" fmla="*/ 95 w 306"/>
                <a:gd name="T25" fmla="*/ 110 h 423"/>
                <a:gd name="T26" fmla="*/ 76 w 306"/>
                <a:gd name="T27" fmla="*/ 82 h 423"/>
                <a:gd name="T28" fmla="*/ 54 w 306"/>
                <a:gd name="T29" fmla="*/ 57 h 423"/>
                <a:gd name="T30" fmla="*/ 2 w 306"/>
                <a:gd name="T31" fmla="*/ 14 h 423"/>
                <a:gd name="T32" fmla="*/ 0 w 306"/>
                <a:gd name="T33" fmla="*/ 2 h 423"/>
                <a:gd name="T34" fmla="*/ 11 w 306"/>
                <a:gd name="T35" fmla="*/ 0 h 423"/>
                <a:gd name="T36" fmla="*/ 11 w 306"/>
                <a:gd name="T37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6" h="423">
                  <a:moveTo>
                    <a:pt x="11" y="0"/>
                  </a:moveTo>
                  <a:lnTo>
                    <a:pt x="110" y="51"/>
                  </a:lnTo>
                  <a:lnTo>
                    <a:pt x="193" y="122"/>
                  </a:lnTo>
                  <a:lnTo>
                    <a:pt x="227" y="168"/>
                  </a:lnTo>
                  <a:lnTo>
                    <a:pt x="261" y="217"/>
                  </a:lnTo>
                  <a:lnTo>
                    <a:pt x="306" y="323"/>
                  </a:lnTo>
                  <a:lnTo>
                    <a:pt x="299" y="423"/>
                  </a:lnTo>
                  <a:lnTo>
                    <a:pt x="267" y="399"/>
                  </a:lnTo>
                  <a:lnTo>
                    <a:pt x="235" y="337"/>
                  </a:lnTo>
                  <a:lnTo>
                    <a:pt x="217" y="286"/>
                  </a:lnTo>
                  <a:lnTo>
                    <a:pt x="193" y="245"/>
                  </a:lnTo>
                  <a:lnTo>
                    <a:pt x="134" y="165"/>
                  </a:lnTo>
                  <a:lnTo>
                    <a:pt x="95" y="110"/>
                  </a:lnTo>
                  <a:lnTo>
                    <a:pt x="76" y="82"/>
                  </a:lnTo>
                  <a:lnTo>
                    <a:pt x="54" y="57"/>
                  </a:lnTo>
                  <a:lnTo>
                    <a:pt x="2" y="14"/>
                  </a:lnTo>
                  <a:lnTo>
                    <a:pt x="0" y="2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4993" y="895"/>
              <a:ext cx="235" cy="141"/>
            </a:xfrm>
            <a:custGeom>
              <a:avLst/>
              <a:gdLst>
                <a:gd name="T0" fmla="*/ 15 w 936"/>
                <a:gd name="T1" fmla="*/ 9 h 567"/>
                <a:gd name="T2" fmla="*/ 39 w 936"/>
                <a:gd name="T3" fmla="*/ 71 h 567"/>
                <a:gd name="T4" fmla="*/ 68 w 936"/>
                <a:gd name="T5" fmla="*/ 132 h 567"/>
                <a:gd name="T6" fmla="*/ 104 w 936"/>
                <a:gd name="T7" fmla="*/ 187 h 567"/>
                <a:gd name="T8" fmla="*/ 144 w 936"/>
                <a:gd name="T9" fmla="*/ 239 h 567"/>
                <a:gd name="T10" fmla="*/ 190 w 936"/>
                <a:gd name="T11" fmla="*/ 287 h 567"/>
                <a:gd name="T12" fmla="*/ 239 w 936"/>
                <a:gd name="T13" fmla="*/ 329 h 567"/>
                <a:gd name="T14" fmla="*/ 290 w 936"/>
                <a:gd name="T15" fmla="*/ 366 h 567"/>
                <a:gd name="T16" fmla="*/ 346 w 936"/>
                <a:gd name="T17" fmla="*/ 397 h 567"/>
                <a:gd name="T18" fmla="*/ 401 w 936"/>
                <a:gd name="T19" fmla="*/ 420 h 567"/>
                <a:gd name="T20" fmla="*/ 460 w 936"/>
                <a:gd name="T21" fmla="*/ 435 h 567"/>
                <a:gd name="T22" fmla="*/ 577 w 936"/>
                <a:gd name="T23" fmla="*/ 442 h 567"/>
                <a:gd name="T24" fmla="*/ 693 w 936"/>
                <a:gd name="T25" fmla="*/ 412 h 567"/>
                <a:gd name="T26" fmla="*/ 802 w 936"/>
                <a:gd name="T27" fmla="*/ 340 h 567"/>
                <a:gd name="T28" fmla="*/ 851 w 936"/>
                <a:gd name="T29" fmla="*/ 269 h 567"/>
                <a:gd name="T30" fmla="*/ 874 w 936"/>
                <a:gd name="T31" fmla="*/ 181 h 567"/>
                <a:gd name="T32" fmla="*/ 881 w 936"/>
                <a:gd name="T33" fmla="*/ 0 h 567"/>
                <a:gd name="T34" fmla="*/ 917 w 936"/>
                <a:gd name="T35" fmla="*/ 91 h 567"/>
                <a:gd name="T36" fmla="*/ 928 w 936"/>
                <a:gd name="T37" fmla="*/ 186 h 567"/>
                <a:gd name="T38" fmla="*/ 936 w 936"/>
                <a:gd name="T39" fmla="*/ 315 h 567"/>
                <a:gd name="T40" fmla="*/ 930 w 936"/>
                <a:gd name="T41" fmla="*/ 377 h 567"/>
                <a:gd name="T42" fmla="*/ 918 w 936"/>
                <a:gd name="T43" fmla="*/ 407 h 567"/>
                <a:gd name="T44" fmla="*/ 899 w 936"/>
                <a:gd name="T45" fmla="*/ 434 h 567"/>
                <a:gd name="T46" fmla="*/ 861 w 936"/>
                <a:gd name="T47" fmla="*/ 471 h 567"/>
                <a:gd name="T48" fmla="*/ 821 w 936"/>
                <a:gd name="T49" fmla="*/ 502 h 567"/>
                <a:gd name="T50" fmla="*/ 776 w 936"/>
                <a:gd name="T51" fmla="*/ 527 h 567"/>
                <a:gd name="T52" fmla="*/ 728 w 936"/>
                <a:gd name="T53" fmla="*/ 545 h 567"/>
                <a:gd name="T54" fmla="*/ 627 w 936"/>
                <a:gd name="T55" fmla="*/ 566 h 567"/>
                <a:gd name="T56" fmla="*/ 522 w 936"/>
                <a:gd name="T57" fmla="*/ 567 h 567"/>
                <a:gd name="T58" fmla="*/ 417 w 936"/>
                <a:gd name="T59" fmla="*/ 548 h 567"/>
                <a:gd name="T60" fmla="*/ 319 w 936"/>
                <a:gd name="T61" fmla="*/ 513 h 567"/>
                <a:gd name="T62" fmla="*/ 232 w 936"/>
                <a:gd name="T63" fmla="*/ 462 h 567"/>
                <a:gd name="T64" fmla="*/ 162 w 936"/>
                <a:gd name="T65" fmla="*/ 398 h 567"/>
                <a:gd name="T66" fmla="*/ 103 w 936"/>
                <a:gd name="T67" fmla="*/ 311 h 567"/>
                <a:gd name="T68" fmla="*/ 62 w 936"/>
                <a:gd name="T69" fmla="*/ 216 h 567"/>
                <a:gd name="T70" fmla="*/ 29 w 936"/>
                <a:gd name="T71" fmla="*/ 115 h 567"/>
                <a:gd name="T72" fmla="*/ 0 w 936"/>
                <a:gd name="T73" fmla="*/ 14 h 567"/>
                <a:gd name="T74" fmla="*/ 15 w 936"/>
                <a:gd name="T75" fmla="*/ 9 h 567"/>
                <a:gd name="T76" fmla="*/ 15 w 936"/>
                <a:gd name="T77" fmla="*/ 9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6" h="567">
                  <a:moveTo>
                    <a:pt x="15" y="9"/>
                  </a:moveTo>
                  <a:lnTo>
                    <a:pt x="39" y="71"/>
                  </a:lnTo>
                  <a:lnTo>
                    <a:pt x="68" y="132"/>
                  </a:lnTo>
                  <a:lnTo>
                    <a:pt x="104" y="187"/>
                  </a:lnTo>
                  <a:lnTo>
                    <a:pt x="144" y="239"/>
                  </a:lnTo>
                  <a:lnTo>
                    <a:pt x="190" y="287"/>
                  </a:lnTo>
                  <a:lnTo>
                    <a:pt x="239" y="329"/>
                  </a:lnTo>
                  <a:lnTo>
                    <a:pt x="290" y="366"/>
                  </a:lnTo>
                  <a:lnTo>
                    <a:pt x="346" y="397"/>
                  </a:lnTo>
                  <a:lnTo>
                    <a:pt x="401" y="420"/>
                  </a:lnTo>
                  <a:lnTo>
                    <a:pt x="460" y="435"/>
                  </a:lnTo>
                  <a:lnTo>
                    <a:pt x="577" y="442"/>
                  </a:lnTo>
                  <a:lnTo>
                    <a:pt x="693" y="412"/>
                  </a:lnTo>
                  <a:lnTo>
                    <a:pt x="802" y="340"/>
                  </a:lnTo>
                  <a:lnTo>
                    <a:pt x="851" y="269"/>
                  </a:lnTo>
                  <a:lnTo>
                    <a:pt x="874" y="181"/>
                  </a:lnTo>
                  <a:lnTo>
                    <a:pt x="881" y="0"/>
                  </a:lnTo>
                  <a:lnTo>
                    <a:pt x="917" y="91"/>
                  </a:lnTo>
                  <a:lnTo>
                    <a:pt x="928" y="186"/>
                  </a:lnTo>
                  <a:lnTo>
                    <a:pt x="936" y="315"/>
                  </a:lnTo>
                  <a:lnTo>
                    <a:pt x="930" y="377"/>
                  </a:lnTo>
                  <a:lnTo>
                    <a:pt x="918" y="407"/>
                  </a:lnTo>
                  <a:lnTo>
                    <a:pt x="899" y="434"/>
                  </a:lnTo>
                  <a:lnTo>
                    <a:pt x="861" y="471"/>
                  </a:lnTo>
                  <a:lnTo>
                    <a:pt x="821" y="502"/>
                  </a:lnTo>
                  <a:lnTo>
                    <a:pt x="776" y="527"/>
                  </a:lnTo>
                  <a:lnTo>
                    <a:pt x="728" y="545"/>
                  </a:lnTo>
                  <a:lnTo>
                    <a:pt x="627" y="566"/>
                  </a:lnTo>
                  <a:lnTo>
                    <a:pt x="522" y="567"/>
                  </a:lnTo>
                  <a:lnTo>
                    <a:pt x="417" y="548"/>
                  </a:lnTo>
                  <a:lnTo>
                    <a:pt x="319" y="513"/>
                  </a:lnTo>
                  <a:lnTo>
                    <a:pt x="232" y="462"/>
                  </a:lnTo>
                  <a:lnTo>
                    <a:pt x="162" y="398"/>
                  </a:lnTo>
                  <a:lnTo>
                    <a:pt x="103" y="311"/>
                  </a:lnTo>
                  <a:lnTo>
                    <a:pt x="62" y="216"/>
                  </a:lnTo>
                  <a:lnTo>
                    <a:pt x="29" y="115"/>
                  </a:lnTo>
                  <a:lnTo>
                    <a:pt x="0" y="14"/>
                  </a:lnTo>
                  <a:lnTo>
                    <a:pt x="15" y="9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6" name="Freeform 56"/>
            <p:cNvSpPr>
              <a:spLocks/>
            </p:cNvSpPr>
            <p:nvPr/>
          </p:nvSpPr>
          <p:spPr bwMode="auto">
            <a:xfrm>
              <a:off x="5081" y="1004"/>
              <a:ext cx="57" cy="96"/>
            </a:xfrm>
            <a:custGeom>
              <a:avLst/>
              <a:gdLst>
                <a:gd name="T0" fmla="*/ 120 w 227"/>
                <a:gd name="T1" fmla="*/ 59 h 382"/>
                <a:gd name="T2" fmla="*/ 116 w 227"/>
                <a:gd name="T3" fmla="*/ 125 h 382"/>
                <a:gd name="T4" fmla="*/ 119 w 227"/>
                <a:gd name="T5" fmla="*/ 190 h 382"/>
                <a:gd name="T6" fmla="*/ 141 w 227"/>
                <a:gd name="T7" fmla="*/ 272 h 382"/>
                <a:gd name="T8" fmla="*/ 161 w 227"/>
                <a:gd name="T9" fmla="*/ 310 h 382"/>
                <a:gd name="T10" fmla="*/ 190 w 227"/>
                <a:gd name="T11" fmla="*/ 343 h 382"/>
                <a:gd name="T12" fmla="*/ 224 w 227"/>
                <a:gd name="T13" fmla="*/ 368 h 382"/>
                <a:gd name="T14" fmla="*/ 227 w 227"/>
                <a:gd name="T15" fmla="*/ 379 h 382"/>
                <a:gd name="T16" fmla="*/ 215 w 227"/>
                <a:gd name="T17" fmla="*/ 382 h 382"/>
                <a:gd name="T18" fmla="*/ 100 w 227"/>
                <a:gd name="T19" fmla="*/ 305 h 382"/>
                <a:gd name="T20" fmla="*/ 31 w 227"/>
                <a:gd name="T21" fmla="*/ 187 h 382"/>
                <a:gd name="T22" fmla="*/ 0 w 227"/>
                <a:gd name="T23" fmla="*/ 32 h 382"/>
                <a:gd name="T24" fmla="*/ 20 w 227"/>
                <a:gd name="T25" fmla="*/ 2 h 382"/>
                <a:gd name="T26" fmla="*/ 62 w 227"/>
                <a:gd name="T27" fmla="*/ 0 h 382"/>
                <a:gd name="T28" fmla="*/ 102 w 227"/>
                <a:gd name="T29" fmla="*/ 21 h 382"/>
                <a:gd name="T30" fmla="*/ 120 w 227"/>
                <a:gd name="T31" fmla="*/ 59 h 382"/>
                <a:gd name="T32" fmla="*/ 120 w 227"/>
                <a:gd name="T33" fmla="*/ 5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7" h="382">
                  <a:moveTo>
                    <a:pt x="120" y="59"/>
                  </a:moveTo>
                  <a:lnTo>
                    <a:pt x="116" y="125"/>
                  </a:lnTo>
                  <a:lnTo>
                    <a:pt x="119" y="190"/>
                  </a:lnTo>
                  <a:lnTo>
                    <a:pt x="141" y="272"/>
                  </a:lnTo>
                  <a:lnTo>
                    <a:pt x="161" y="310"/>
                  </a:lnTo>
                  <a:lnTo>
                    <a:pt x="190" y="343"/>
                  </a:lnTo>
                  <a:lnTo>
                    <a:pt x="224" y="368"/>
                  </a:lnTo>
                  <a:lnTo>
                    <a:pt x="227" y="379"/>
                  </a:lnTo>
                  <a:lnTo>
                    <a:pt x="215" y="382"/>
                  </a:lnTo>
                  <a:lnTo>
                    <a:pt x="100" y="305"/>
                  </a:lnTo>
                  <a:lnTo>
                    <a:pt x="31" y="187"/>
                  </a:lnTo>
                  <a:lnTo>
                    <a:pt x="0" y="32"/>
                  </a:lnTo>
                  <a:lnTo>
                    <a:pt x="20" y="2"/>
                  </a:lnTo>
                  <a:lnTo>
                    <a:pt x="62" y="0"/>
                  </a:lnTo>
                  <a:lnTo>
                    <a:pt x="102" y="21"/>
                  </a:lnTo>
                  <a:lnTo>
                    <a:pt x="120" y="59"/>
                  </a:lnTo>
                  <a:lnTo>
                    <a:pt x="12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5417" y="1087"/>
              <a:ext cx="43" cy="57"/>
            </a:xfrm>
            <a:custGeom>
              <a:avLst/>
              <a:gdLst>
                <a:gd name="T0" fmla="*/ 84 w 174"/>
                <a:gd name="T1" fmla="*/ 13 h 229"/>
                <a:gd name="T2" fmla="*/ 95 w 174"/>
                <a:gd name="T3" fmla="*/ 93 h 229"/>
                <a:gd name="T4" fmla="*/ 110 w 174"/>
                <a:gd name="T5" fmla="*/ 160 h 229"/>
                <a:gd name="T6" fmla="*/ 141 w 174"/>
                <a:gd name="T7" fmla="*/ 195 h 229"/>
                <a:gd name="T8" fmla="*/ 174 w 174"/>
                <a:gd name="T9" fmla="*/ 228 h 229"/>
                <a:gd name="T10" fmla="*/ 148 w 174"/>
                <a:gd name="T11" fmla="*/ 229 h 229"/>
                <a:gd name="T12" fmla="*/ 67 w 174"/>
                <a:gd name="T13" fmla="*/ 186 h 229"/>
                <a:gd name="T14" fmla="*/ 14 w 174"/>
                <a:gd name="T15" fmla="*/ 108 h 229"/>
                <a:gd name="T16" fmla="*/ 13 w 174"/>
                <a:gd name="T17" fmla="*/ 99 h 229"/>
                <a:gd name="T18" fmla="*/ 0 w 174"/>
                <a:gd name="T19" fmla="*/ 33 h 229"/>
                <a:gd name="T20" fmla="*/ 10 w 174"/>
                <a:gd name="T21" fmla="*/ 11 h 229"/>
                <a:gd name="T22" fmla="*/ 37 w 174"/>
                <a:gd name="T23" fmla="*/ 0 h 229"/>
                <a:gd name="T24" fmla="*/ 84 w 174"/>
                <a:gd name="T25" fmla="*/ 13 h 229"/>
                <a:gd name="T26" fmla="*/ 84 w 174"/>
                <a:gd name="T27" fmla="*/ 1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" h="229">
                  <a:moveTo>
                    <a:pt x="84" y="13"/>
                  </a:moveTo>
                  <a:lnTo>
                    <a:pt x="95" y="93"/>
                  </a:lnTo>
                  <a:lnTo>
                    <a:pt x="110" y="160"/>
                  </a:lnTo>
                  <a:lnTo>
                    <a:pt x="141" y="195"/>
                  </a:lnTo>
                  <a:lnTo>
                    <a:pt x="174" y="228"/>
                  </a:lnTo>
                  <a:lnTo>
                    <a:pt x="148" y="229"/>
                  </a:lnTo>
                  <a:lnTo>
                    <a:pt x="67" y="186"/>
                  </a:lnTo>
                  <a:lnTo>
                    <a:pt x="14" y="108"/>
                  </a:lnTo>
                  <a:lnTo>
                    <a:pt x="13" y="99"/>
                  </a:lnTo>
                  <a:lnTo>
                    <a:pt x="0" y="33"/>
                  </a:lnTo>
                  <a:lnTo>
                    <a:pt x="10" y="11"/>
                  </a:lnTo>
                  <a:lnTo>
                    <a:pt x="37" y="0"/>
                  </a:lnTo>
                  <a:lnTo>
                    <a:pt x="84" y="13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5034" y="833"/>
              <a:ext cx="369" cy="300"/>
            </a:xfrm>
            <a:custGeom>
              <a:avLst/>
              <a:gdLst>
                <a:gd name="T0" fmla="*/ 73 w 1476"/>
                <a:gd name="T1" fmla="*/ 707 h 1199"/>
                <a:gd name="T2" fmla="*/ 135 w 1476"/>
                <a:gd name="T3" fmla="*/ 877 h 1199"/>
                <a:gd name="T4" fmla="*/ 183 w 1476"/>
                <a:gd name="T5" fmla="*/ 963 h 1199"/>
                <a:gd name="T6" fmla="*/ 262 w 1476"/>
                <a:gd name="T7" fmla="*/ 1048 h 1199"/>
                <a:gd name="T8" fmla="*/ 363 w 1476"/>
                <a:gd name="T9" fmla="*/ 1088 h 1199"/>
                <a:gd name="T10" fmla="*/ 585 w 1476"/>
                <a:gd name="T11" fmla="*/ 1059 h 1199"/>
                <a:gd name="T12" fmla="*/ 735 w 1476"/>
                <a:gd name="T13" fmla="*/ 963 h 1199"/>
                <a:gd name="T14" fmla="*/ 834 w 1476"/>
                <a:gd name="T15" fmla="*/ 826 h 1199"/>
                <a:gd name="T16" fmla="*/ 847 w 1476"/>
                <a:gd name="T17" fmla="*/ 639 h 1199"/>
                <a:gd name="T18" fmla="*/ 794 w 1476"/>
                <a:gd name="T19" fmla="*/ 364 h 1199"/>
                <a:gd name="T20" fmla="*/ 820 w 1476"/>
                <a:gd name="T21" fmla="*/ 154 h 1199"/>
                <a:gd name="T22" fmla="*/ 875 w 1476"/>
                <a:gd name="T23" fmla="*/ 86 h 1199"/>
                <a:gd name="T24" fmla="*/ 970 w 1476"/>
                <a:gd name="T25" fmla="*/ 35 h 1199"/>
                <a:gd name="T26" fmla="*/ 1158 w 1476"/>
                <a:gd name="T27" fmla="*/ 0 h 1199"/>
                <a:gd name="T28" fmla="*/ 1404 w 1476"/>
                <a:gd name="T29" fmla="*/ 41 h 1199"/>
                <a:gd name="T30" fmla="*/ 1476 w 1476"/>
                <a:gd name="T31" fmla="*/ 163 h 1199"/>
                <a:gd name="T32" fmla="*/ 1442 w 1476"/>
                <a:gd name="T33" fmla="*/ 203 h 1199"/>
                <a:gd name="T34" fmla="*/ 1404 w 1476"/>
                <a:gd name="T35" fmla="*/ 155 h 1199"/>
                <a:gd name="T36" fmla="*/ 1286 w 1476"/>
                <a:gd name="T37" fmla="*/ 93 h 1199"/>
                <a:gd name="T38" fmla="*/ 1070 w 1476"/>
                <a:gd name="T39" fmla="*/ 76 h 1199"/>
                <a:gd name="T40" fmla="*/ 895 w 1476"/>
                <a:gd name="T41" fmla="*/ 155 h 1199"/>
                <a:gd name="T42" fmla="*/ 841 w 1476"/>
                <a:gd name="T43" fmla="*/ 323 h 1199"/>
                <a:gd name="T44" fmla="*/ 892 w 1476"/>
                <a:gd name="T45" fmla="*/ 618 h 1199"/>
                <a:gd name="T46" fmla="*/ 895 w 1476"/>
                <a:gd name="T47" fmla="*/ 926 h 1199"/>
                <a:gd name="T48" fmla="*/ 842 w 1476"/>
                <a:gd name="T49" fmla="*/ 1029 h 1199"/>
                <a:gd name="T50" fmla="*/ 781 w 1476"/>
                <a:gd name="T51" fmla="*/ 1091 h 1199"/>
                <a:gd name="T52" fmla="*/ 697 w 1476"/>
                <a:gd name="T53" fmla="*/ 1146 h 1199"/>
                <a:gd name="T54" fmla="*/ 576 w 1476"/>
                <a:gd name="T55" fmla="*/ 1192 h 1199"/>
                <a:gd name="T56" fmla="*/ 356 w 1476"/>
                <a:gd name="T57" fmla="*/ 1176 h 1199"/>
                <a:gd name="T58" fmla="*/ 168 w 1476"/>
                <a:gd name="T59" fmla="*/ 1057 h 1199"/>
                <a:gd name="T60" fmla="*/ 94 w 1476"/>
                <a:gd name="T61" fmla="*/ 951 h 1199"/>
                <a:gd name="T62" fmla="*/ 18 w 1476"/>
                <a:gd name="T63" fmla="*/ 799 h 1199"/>
                <a:gd name="T64" fmla="*/ 8 w 1476"/>
                <a:gd name="T65" fmla="*/ 602 h 1199"/>
                <a:gd name="T66" fmla="*/ 45 w 1476"/>
                <a:gd name="T67" fmla="*/ 61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76" h="1199">
                  <a:moveTo>
                    <a:pt x="45" y="614"/>
                  </a:moveTo>
                  <a:lnTo>
                    <a:pt x="73" y="707"/>
                  </a:lnTo>
                  <a:lnTo>
                    <a:pt x="102" y="793"/>
                  </a:lnTo>
                  <a:lnTo>
                    <a:pt x="135" y="877"/>
                  </a:lnTo>
                  <a:lnTo>
                    <a:pt x="157" y="919"/>
                  </a:lnTo>
                  <a:lnTo>
                    <a:pt x="183" y="963"/>
                  </a:lnTo>
                  <a:lnTo>
                    <a:pt x="219" y="1012"/>
                  </a:lnTo>
                  <a:lnTo>
                    <a:pt x="262" y="1048"/>
                  </a:lnTo>
                  <a:lnTo>
                    <a:pt x="310" y="1073"/>
                  </a:lnTo>
                  <a:lnTo>
                    <a:pt x="363" y="1088"/>
                  </a:lnTo>
                  <a:lnTo>
                    <a:pt x="472" y="1090"/>
                  </a:lnTo>
                  <a:lnTo>
                    <a:pt x="585" y="1059"/>
                  </a:lnTo>
                  <a:lnTo>
                    <a:pt x="689" y="1000"/>
                  </a:lnTo>
                  <a:lnTo>
                    <a:pt x="735" y="963"/>
                  </a:lnTo>
                  <a:lnTo>
                    <a:pt x="775" y="922"/>
                  </a:lnTo>
                  <a:lnTo>
                    <a:pt x="834" y="826"/>
                  </a:lnTo>
                  <a:lnTo>
                    <a:pt x="855" y="722"/>
                  </a:lnTo>
                  <a:lnTo>
                    <a:pt x="847" y="639"/>
                  </a:lnTo>
                  <a:lnTo>
                    <a:pt x="830" y="550"/>
                  </a:lnTo>
                  <a:lnTo>
                    <a:pt x="794" y="364"/>
                  </a:lnTo>
                  <a:lnTo>
                    <a:pt x="803" y="191"/>
                  </a:lnTo>
                  <a:lnTo>
                    <a:pt x="820" y="154"/>
                  </a:lnTo>
                  <a:lnTo>
                    <a:pt x="843" y="119"/>
                  </a:lnTo>
                  <a:lnTo>
                    <a:pt x="875" y="86"/>
                  </a:lnTo>
                  <a:lnTo>
                    <a:pt x="917" y="59"/>
                  </a:lnTo>
                  <a:lnTo>
                    <a:pt x="970" y="35"/>
                  </a:lnTo>
                  <a:lnTo>
                    <a:pt x="1029" y="17"/>
                  </a:lnTo>
                  <a:lnTo>
                    <a:pt x="1158" y="0"/>
                  </a:lnTo>
                  <a:lnTo>
                    <a:pt x="1289" y="8"/>
                  </a:lnTo>
                  <a:lnTo>
                    <a:pt x="1404" y="41"/>
                  </a:lnTo>
                  <a:lnTo>
                    <a:pt x="1459" y="94"/>
                  </a:lnTo>
                  <a:lnTo>
                    <a:pt x="1476" y="163"/>
                  </a:lnTo>
                  <a:lnTo>
                    <a:pt x="1466" y="210"/>
                  </a:lnTo>
                  <a:lnTo>
                    <a:pt x="1442" y="203"/>
                  </a:lnTo>
                  <a:lnTo>
                    <a:pt x="1424" y="177"/>
                  </a:lnTo>
                  <a:lnTo>
                    <a:pt x="1404" y="155"/>
                  </a:lnTo>
                  <a:lnTo>
                    <a:pt x="1349" y="119"/>
                  </a:lnTo>
                  <a:lnTo>
                    <a:pt x="1286" y="93"/>
                  </a:lnTo>
                  <a:lnTo>
                    <a:pt x="1215" y="77"/>
                  </a:lnTo>
                  <a:lnTo>
                    <a:pt x="1070" y="76"/>
                  </a:lnTo>
                  <a:lnTo>
                    <a:pt x="948" y="114"/>
                  </a:lnTo>
                  <a:lnTo>
                    <a:pt x="895" y="155"/>
                  </a:lnTo>
                  <a:lnTo>
                    <a:pt x="862" y="203"/>
                  </a:lnTo>
                  <a:lnTo>
                    <a:pt x="841" y="323"/>
                  </a:lnTo>
                  <a:lnTo>
                    <a:pt x="860" y="465"/>
                  </a:lnTo>
                  <a:lnTo>
                    <a:pt x="892" y="618"/>
                  </a:lnTo>
                  <a:lnTo>
                    <a:pt x="912" y="775"/>
                  </a:lnTo>
                  <a:lnTo>
                    <a:pt x="895" y="926"/>
                  </a:lnTo>
                  <a:lnTo>
                    <a:pt x="864" y="995"/>
                  </a:lnTo>
                  <a:lnTo>
                    <a:pt x="842" y="1029"/>
                  </a:lnTo>
                  <a:lnTo>
                    <a:pt x="815" y="1060"/>
                  </a:lnTo>
                  <a:lnTo>
                    <a:pt x="781" y="1091"/>
                  </a:lnTo>
                  <a:lnTo>
                    <a:pt x="742" y="1119"/>
                  </a:lnTo>
                  <a:lnTo>
                    <a:pt x="697" y="1146"/>
                  </a:lnTo>
                  <a:lnTo>
                    <a:pt x="646" y="1171"/>
                  </a:lnTo>
                  <a:lnTo>
                    <a:pt x="576" y="1192"/>
                  </a:lnTo>
                  <a:lnTo>
                    <a:pt x="503" y="1199"/>
                  </a:lnTo>
                  <a:lnTo>
                    <a:pt x="356" y="1176"/>
                  </a:lnTo>
                  <a:lnTo>
                    <a:pt x="223" y="1108"/>
                  </a:lnTo>
                  <a:lnTo>
                    <a:pt x="168" y="1057"/>
                  </a:lnTo>
                  <a:lnTo>
                    <a:pt x="124" y="999"/>
                  </a:lnTo>
                  <a:lnTo>
                    <a:pt x="94" y="951"/>
                  </a:lnTo>
                  <a:lnTo>
                    <a:pt x="66" y="901"/>
                  </a:lnTo>
                  <a:lnTo>
                    <a:pt x="18" y="799"/>
                  </a:lnTo>
                  <a:lnTo>
                    <a:pt x="0" y="620"/>
                  </a:lnTo>
                  <a:lnTo>
                    <a:pt x="8" y="602"/>
                  </a:lnTo>
                  <a:lnTo>
                    <a:pt x="20" y="594"/>
                  </a:lnTo>
                  <a:lnTo>
                    <a:pt x="45" y="614"/>
                  </a:lnTo>
                  <a:lnTo>
                    <a:pt x="45" y="6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5343" y="719"/>
              <a:ext cx="61" cy="135"/>
            </a:xfrm>
            <a:custGeom>
              <a:avLst/>
              <a:gdLst>
                <a:gd name="T0" fmla="*/ 0 w 247"/>
                <a:gd name="T1" fmla="*/ 0 h 538"/>
                <a:gd name="T2" fmla="*/ 75 w 247"/>
                <a:gd name="T3" fmla="*/ 178 h 538"/>
                <a:gd name="T4" fmla="*/ 158 w 247"/>
                <a:gd name="T5" fmla="*/ 290 h 538"/>
                <a:gd name="T6" fmla="*/ 242 w 247"/>
                <a:gd name="T7" fmla="*/ 538 h 538"/>
                <a:gd name="T8" fmla="*/ 247 w 247"/>
                <a:gd name="T9" fmla="*/ 457 h 538"/>
                <a:gd name="T10" fmla="*/ 207 w 247"/>
                <a:gd name="T11" fmla="*/ 263 h 538"/>
                <a:gd name="T12" fmla="*/ 119 w 247"/>
                <a:gd name="T13" fmla="*/ 135 h 538"/>
                <a:gd name="T14" fmla="*/ 0 w 247"/>
                <a:gd name="T15" fmla="*/ 0 h 538"/>
                <a:gd name="T16" fmla="*/ 0 w 247"/>
                <a:gd name="T17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538">
                  <a:moveTo>
                    <a:pt x="0" y="0"/>
                  </a:moveTo>
                  <a:lnTo>
                    <a:pt x="75" y="178"/>
                  </a:lnTo>
                  <a:lnTo>
                    <a:pt x="158" y="290"/>
                  </a:lnTo>
                  <a:lnTo>
                    <a:pt x="242" y="538"/>
                  </a:lnTo>
                  <a:lnTo>
                    <a:pt x="247" y="457"/>
                  </a:lnTo>
                  <a:lnTo>
                    <a:pt x="207" y="263"/>
                  </a:lnTo>
                  <a:lnTo>
                    <a:pt x="119" y="1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8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4992" y="697"/>
              <a:ext cx="410" cy="279"/>
            </a:xfrm>
            <a:custGeom>
              <a:avLst/>
              <a:gdLst>
                <a:gd name="T0" fmla="*/ 23 w 1641"/>
                <a:gd name="T1" fmla="*/ 570 h 1118"/>
                <a:gd name="T2" fmla="*/ 65 w 1641"/>
                <a:gd name="T3" fmla="*/ 722 h 1118"/>
                <a:gd name="T4" fmla="*/ 111 w 1641"/>
                <a:gd name="T5" fmla="*/ 813 h 1118"/>
                <a:gd name="T6" fmla="*/ 172 w 1641"/>
                <a:gd name="T7" fmla="*/ 896 h 1118"/>
                <a:gd name="T8" fmla="*/ 245 w 1641"/>
                <a:gd name="T9" fmla="*/ 963 h 1118"/>
                <a:gd name="T10" fmla="*/ 333 w 1641"/>
                <a:gd name="T11" fmla="*/ 1012 h 1118"/>
                <a:gd name="T12" fmla="*/ 488 w 1641"/>
                <a:gd name="T13" fmla="*/ 1042 h 1118"/>
                <a:gd name="T14" fmla="*/ 718 w 1641"/>
                <a:gd name="T15" fmla="*/ 945 h 1118"/>
                <a:gd name="T16" fmla="*/ 788 w 1641"/>
                <a:gd name="T17" fmla="*/ 736 h 1118"/>
                <a:gd name="T18" fmla="*/ 728 w 1641"/>
                <a:gd name="T19" fmla="*/ 361 h 1118"/>
                <a:gd name="T20" fmla="*/ 766 w 1641"/>
                <a:gd name="T21" fmla="*/ 186 h 1118"/>
                <a:gd name="T22" fmla="*/ 860 w 1641"/>
                <a:gd name="T23" fmla="*/ 81 h 1118"/>
                <a:gd name="T24" fmla="*/ 983 w 1641"/>
                <a:gd name="T25" fmla="*/ 17 h 1118"/>
                <a:gd name="T26" fmla="*/ 1184 w 1641"/>
                <a:gd name="T27" fmla="*/ 0 h 1118"/>
                <a:gd name="T28" fmla="*/ 1437 w 1641"/>
                <a:gd name="T29" fmla="*/ 104 h 1118"/>
                <a:gd name="T30" fmla="*/ 1537 w 1641"/>
                <a:gd name="T31" fmla="*/ 201 h 1118"/>
                <a:gd name="T32" fmla="*/ 1641 w 1641"/>
                <a:gd name="T33" fmla="*/ 462 h 1118"/>
                <a:gd name="T34" fmla="*/ 1616 w 1641"/>
                <a:gd name="T35" fmla="*/ 404 h 1118"/>
                <a:gd name="T36" fmla="*/ 1567 w 1641"/>
                <a:gd name="T37" fmla="*/ 295 h 1118"/>
                <a:gd name="T38" fmla="*/ 1485 w 1641"/>
                <a:gd name="T39" fmla="*/ 204 h 1118"/>
                <a:gd name="T40" fmla="*/ 1382 w 1641"/>
                <a:gd name="T41" fmla="*/ 132 h 1118"/>
                <a:gd name="T42" fmla="*/ 1264 w 1641"/>
                <a:gd name="T43" fmla="*/ 85 h 1118"/>
                <a:gd name="T44" fmla="*/ 1082 w 1641"/>
                <a:gd name="T45" fmla="*/ 68 h 1118"/>
                <a:gd name="T46" fmla="*/ 877 w 1641"/>
                <a:gd name="T47" fmla="*/ 166 h 1118"/>
                <a:gd name="T48" fmla="*/ 790 w 1641"/>
                <a:gd name="T49" fmla="*/ 328 h 1118"/>
                <a:gd name="T50" fmla="*/ 801 w 1641"/>
                <a:gd name="T51" fmla="*/ 481 h 1118"/>
                <a:gd name="T52" fmla="*/ 828 w 1641"/>
                <a:gd name="T53" fmla="*/ 888 h 1118"/>
                <a:gd name="T54" fmla="*/ 790 w 1641"/>
                <a:gd name="T55" fmla="*/ 962 h 1118"/>
                <a:gd name="T56" fmla="*/ 741 w 1641"/>
                <a:gd name="T57" fmla="*/ 1022 h 1118"/>
                <a:gd name="T58" fmla="*/ 650 w 1641"/>
                <a:gd name="T59" fmla="*/ 1086 h 1118"/>
                <a:gd name="T60" fmla="*/ 545 w 1641"/>
                <a:gd name="T61" fmla="*/ 1118 h 1118"/>
                <a:gd name="T62" fmla="*/ 319 w 1641"/>
                <a:gd name="T63" fmla="*/ 1082 h 1118"/>
                <a:gd name="T64" fmla="*/ 181 w 1641"/>
                <a:gd name="T65" fmla="*/ 982 h 1118"/>
                <a:gd name="T66" fmla="*/ 71 w 1641"/>
                <a:gd name="T67" fmla="*/ 824 h 1118"/>
                <a:gd name="T68" fmla="*/ 0 w 1641"/>
                <a:gd name="T69" fmla="*/ 468 h 1118"/>
                <a:gd name="T70" fmla="*/ 16 w 1641"/>
                <a:gd name="T71" fmla="*/ 46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1" h="1118">
                  <a:moveTo>
                    <a:pt x="16" y="468"/>
                  </a:moveTo>
                  <a:lnTo>
                    <a:pt x="23" y="570"/>
                  </a:lnTo>
                  <a:lnTo>
                    <a:pt x="48" y="671"/>
                  </a:lnTo>
                  <a:lnTo>
                    <a:pt x="65" y="722"/>
                  </a:lnTo>
                  <a:lnTo>
                    <a:pt x="87" y="768"/>
                  </a:lnTo>
                  <a:lnTo>
                    <a:pt x="111" y="813"/>
                  </a:lnTo>
                  <a:lnTo>
                    <a:pt x="140" y="856"/>
                  </a:lnTo>
                  <a:lnTo>
                    <a:pt x="172" y="896"/>
                  </a:lnTo>
                  <a:lnTo>
                    <a:pt x="207" y="931"/>
                  </a:lnTo>
                  <a:lnTo>
                    <a:pt x="245" y="963"/>
                  </a:lnTo>
                  <a:lnTo>
                    <a:pt x="288" y="990"/>
                  </a:lnTo>
                  <a:lnTo>
                    <a:pt x="333" y="1012"/>
                  </a:lnTo>
                  <a:lnTo>
                    <a:pt x="382" y="1027"/>
                  </a:lnTo>
                  <a:lnTo>
                    <a:pt x="488" y="1042"/>
                  </a:lnTo>
                  <a:lnTo>
                    <a:pt x="590" y="1022"/>
                  </a:lnTo>
                  <a:lnTo>
                    <a:pt x="718" y="945"/>
                  </a:lnTo>
                  <a:lnTo>
                    <a:pt x="776" y="848"/>
                  </a:lnTo>
                  <a:lnTo>
                    <a:pt x="788" y="736"/>
                  </a:lnTo>
                  <a:lnTo>
                    <a:pt x="771" y="613"/>
                  </a:lnTo>
                  <a:lnTo>
                    <a:pt x="728" y="361"/>
                  </a:lnTo>
                  <a:lnTo>
                    <a:pt x="743" y="241"/>
                  </a:lnTo>
                  <a:lnTo>
                    <a:pt x="766" y="186"/>
                  </a:lnTo>
                  <a:lnTo>
                    <a:pt x="805" y="133"/>
                  </a:lnTo>
                  <a:lnTo>
                    <a:pt x="860" y="81"/>
                  </a:lnTo>
                  <a:lnTo>
                    <a:pt x="920" y="44"/>
                  </a:lnTo>
                  <a:lnTo>
                    <a:pt x="983" y="17"/>
                  </a:lnTo>
                  <a:lnTo>
                    <a:pt x="1049" y="1"/>
                  </a:lnTo>
                  <a:lnTo>
                    <a:pt x="1184" y="0"/>
                  </a:lnTo>
                  <a:lnTo>
                    <a:pt x="1316" y="36"/>
                  </a:lnTo>
                  <a:lnTo>
                    <a:pt x="1437" y="104"/>
                  </a:lnTo>
                  <a:lnTo>
                    <a:pt x="1490" y="151"/>
                  </a:lnTo>
                  <a:lnTo>
                    <a:pt x="1537" y="201"/>
                  </a:lnTo>
                  <a:lnTo>
                    <a:pt x="1608" y="323"/>
                  </a:lnTo>
                  <a:lnTo>
                    <a:pt x="1641" y="462"/>
                  </a:lnTo>
                  <a:lnTo>
                    <a:pt x="1626" y="462"/>
                  </a:lnTo>
                  <a:lnTo>
                    <a:pt x="1616" y="404"/>
                  </a:lnTo>
                  <a:lnTo>
                    <a:pt x="1595" y="347"/>
                  </a:lnTo>
                  <a:lnTo>
                    <a:pt x="1567" y="295"/>
                  </a:lnTo>
                  <a:lnTo>
                    <a:pt x="1529" y="246"/>
                  </a:lnTo>
                  <a:lnTo>
                    <a:pt x="1485" y="204"/>
                  </a:lnTo>
                  <a:lnTo>
                    <a:pt x="1436" y="165"/>
                  </a:lnTo>
                  <a:lnTo>
                    <a:pt x="1382" y="132"/>
                  </a:lnTo>
                  <a:lnTo>
                    <a:pt x="1324" y="106"/>
                  </a:lnTo>
                  <a:lnTo>
                    <a:pt x="1264" y="85"/>
                  </a:lnTo>
                  <a:lnTo>
                    <a:pt x="1204" y="72"/>
                  </a:lnTo>
                  <a:lnTo>
                    <a:pt x="1082" y="68"/>
                  </a:lnTo>
                  <a:lnTo>
                    <a:pt x="971" y="98"/>
                  </a:lnTo>
                  <a:lnTo>
                    <a:pt x="877" y="166"/>
                  </a:lnTo>
                  <a:lnTo>
                    <a:pt x="818" y="249"/>
                  </a:lnTo>
                  <a:lnTo>
                    <a:pt x="790" y="328"/>
                  </a:lnTo>
                  <a:lnTo>
                    <a:pt x="788" y="405"/>
                  </a:lnTo>
                  <a:lnTo>
                    <a:pt x="801" y="481"/>
                  </a:lnTo>
                  <a:lnTo>
                    <a:pt x="852" y="800"/>
                  </a:lnTo>
                  <a:lnTo>
                    <a:pt x="828" y="888"/>
                  </a:lnTo>
                  <a:lnTo>
                    <a:pt x="811" y="927"/>
                  </a:lnTo>
                  <a:lnTo>
                    <a:pt x="790" y="962"/>
                  </a:lnTo>
                  <a:lnTo>
                    <a:pt x="767" y="994"/>
                  </a:lnTo>
                  <a:lnTo>
                    <a:pt x="741" y="1022"/>
                  </a:lnTo>
                  <a:lnTo>
                    <a:pt x="682" y="1069"/>
                  </a:lnTo>
                  <a:lnTo>
                    <a:pt x="650" y="1086"/>
                  </a:lnTo>
                  <a:lnTo>
                    <a:pt x="616" y="1100"/>
                  </a:lnTo>
                  <a:lnTo>
                    <a:pt x="545" y="1118"/>
                  </a:lnTo>
                  <a:lnTo>
                    <a:pt x="394" y="1108"/>
                  </a:lnTo>
                  <a:lnTo>
                    <a:pt x="319" y="1082"/>
                  </a:lnTo>
                  <a:lnTo>
                    <a:pt x="247" y="1039"/>
                  </a:lnTo>
                  <a:lnTo>
                    <a:pt x="181" y="982"/>
                  </a:lnTo>
                  <a:lnTo>
                    <a:pt x="121" y="911"/>
                  </a:lnTo>
                  <a:lnTo>
                    <a:pt x="71" y="824"/>
                  </a:lnTo>
                  <a:lnTo>
                    <a:pt x="32" y="720"/>
                  </a:lnTo>
                  <a:lnTo>
                    <a:pt x="0" y="468"/>
                  </a:lnTo>
                  <a:lnTo>
                    <a:pt x="16" y="468"/>
                  </a:lnTo>
                  <a:lnTo>
                    <a:pt x="16" y="4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Freeform 61"/>
            <p:cNvSpPr>
              <a:spLocks/>
            </p:cNvSpPr>
            <p:nvPr/>
          </p:nvSpPr>
          <p:spPr bwMode="auto">
            <a:xfrm>
              <a:off x="5186" y="734"/>
              <a:ext cx="197" cy="123"/>
            </a:xfrm>
            <a:custGeom>
              <a:avLst/>
              <a:gdLst>
                <a:gd name="T0" fmla="*/ 36 w 789"/>
                <a:gd name="T1" fmla="*/ 493 h 493"/>
                <a:gd name="T2" fmla="*/ 0 w 789"/>
                <a:gd name="T3" fmla="*/ 342 h 493"/>
                <a:gd name="T4" fmla="*/ 5 w 789"/>
                <a:gd name="T5" fmla="*/ 275 h 493"/>
                <a:gd name="T6" fmla="*/ 24 w 789"/>
                <a:gd name="T7" fmla="*/ 213 h 493"/>
                <a:gd name="T8" fmla="*/ 55 w 789"/>
                <a:gd name="T9" fmla="*/ 157 h 493"/>
                <a:gd name="T10" fmla="*/ 97 w 789"/>
                <a:gd name="T11" fmla="*/ 109 h 493"/>
                <a:gd name="T12" fmla="*/ 148 w 789"/>
                <a:gd name="T13" fmla="*/ 68 h 493"/>
                <a:gd name="T14" fmla="*/ 206 w 789"/>
                <a:gd name="T15" fmla="*/ 36 h 493"/>
                <a:gd name="T16" fmla="*/ 270 w 789"/>
                <a:gd name="T17" fmla="*/ 13 h 493"/>
                <a:gd name="T18" fmla="*/ 338 w 789"/>
                <a:gd name="T19" fmla="*/ 0 h 493"/>
                <a:gd name="T20" fmla="*/ 480 w 789"/>
                <a:gd name="T21" fmla="*/ 3 h 493"/>
                <a:gd name="T22" fmla="*/ 622 w 789"/>
                <a:gd name="T23" fmla="*/ 53 h 493"/>
                <a:gd name="T24" fmla="*/ 689 w 789"/>
                <a:gd name="T25" fmla="*/ 96 h 493"/>
                <a:gd name="T26" fmla="*/ 750 w 789"/>
                <a:gd name="T27" fmla="*/ 153 h 493"/>
                <a:gd name="T28" fmla="*/ 767 w 789"/>
                <a:gd name="T29" fmla="*/ 180 h 493"/>
                <a:gd name="T30" fmla="*/ 786 w 789"/>
                <a:gd name="T31" fmla="*/ 222 h 493"/>
                <a:gd name="T32" fmla="*/ 789 w 789"/>
                <a:gd name="T33" fmla="*/ 253 h 493"/>
                <a:gd name="T34" fmla="*/ 784 w 789"/>
                <a:gd name="T35" fmla="*/ 259 h 493"/>
                <a:gd name="T36" fmla="*/ 771 w 789"/>
                <a:gd name="T37" fmla="*/ 227 h 493"/>
                <a:gd name="T38" fmla="*/ 742 w 789"/>
                <a:gd name="T39" fmla="*/ 189 h 493"/>
                <a:gd name="T40" fmla="*/ 709 w 789"/>
                <a:gd name="T41" fmla="*/ 160 h 493"/>
                <a:gd name="T42" fmla="*/ 633 w 789"/>
                <a:gd name="T43" fmla="*/ 117 h 493"/>
                <a:gd name="T44" fmla="*/ 545 w 789"/>
                <a:gd name="T45" fmla="*/ 91 h 493"/>
                <a:gd name="T46" fmla="*/ 454 w 789"/>
                <a:gd name="T47" fmla="*/ 74 h 493"/>
                <a:gd name="T48" fmla="*/ 374 w 789"/>
                <a:gd name="T49" fmla="*/ 73 h 493"/>
                <a:gd name="T50" fmla="*/ 299 w 789"/>
                <a:gd name="T51" fmla="*/ 94 h 493"/>
                <a:gd name="T52" fmla="*/ 162 w 789"/>
                <a:gd name="T53" fmla="*/ 174 h 493"/>
                <a:gd name="T54" fmla="*/ 104 w 789"/>
                <a:gd name="T55" fmla="*/ 237 h 493"/>
                <a:gd name="T56" fmla="*/ 66 w 789"/>
                <a:gd name="T57" fmla="*/ 320 h 493"/>
                <a:gd name="T58" fmla="*/ 36 w 789"/>
                <a:gd name="T59" fmla="*/ 493 h 493"/>
                <a:gd name="T60" fmla="*/ 36 w 789"/>
                <a:gd name="T6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9" h="493">
                  <a:moveTo>
                    <a:pt x="36" y="493"/>
                  </a:moveTo>
                  <a:lnTo>
                    <a:pt x="0" y="342"/>
                  </a:lnTo>
                  <a:lnTo>
                    <a:pt x="5" y="275"/>
                  </a:lnTo>
                  <a:lnTo>
                    <a:pt x="24" y="213"/>
                  </a:lnTo>
                  <a:lnTo>
                    <a:pt x="55" y="157"/>
                  </a:lnTo>
                  <a:lnTo>
                    <a:pt x="97" y="109"/>
                  </a:lnTo>
                  <a:lnTo>
                    <a:pt x="148" y="68"/>
                  </a:lnTo>
                  <a:lnTo>
                    <a:pt x="206" y="36"/>
                  </a:lnTo>
                  <a:lnTo>
                    <a:pt x="270" y="13"/>
                  </a:lnTo>
                  <a:lnTo>
                    <a:pt x="338" y="0"/>
                  </a:lnTo>
                  <a:lnTo>
                    <a:pt x="480" y="3"/>
                  </a:lnTo>
                  <a:lnTo>
                    <a:pt x="622" y="53"/>
                  </a:lnTo>
                  <a:lnTo>
                    <a:pt x="689" y="96"/>
                  </a:lnTo>
                  <a:lnTo>
                    <a:pt x="750" y="153"/>
                  </a:lnTo>
                  <a:lnTo>
                    <a:pt x="767" y="180"/>
                  </a:lnTo>
                  <a:lnTo>
                    <a:pt x="786" y="222"/>
                  </a:lnTo>
                  <a:lnTo>
                    <a:pt x="789" y="253"/>
                  </a:lnTo>
                  <a:lnTo>
                    <a:pt x="784" y="259"/>
                  </a:lnTo>
                  <a:lnTo>
                    <a:pt x="771" y="227"/>
                  </a:lnTo>
                  <a:lnTo>
                    <a:pt x="742" y="189"/>
                  </a:lnTo>
                  <a:lnTo>
                    <a:pt x="709" y="160"/>
                  </a:lnTo>
                  <a:lnTo>
                    <a:pt x="633" y="117"/>
                  </a:lnTo>
                  <a:lnTo>
                    <a:pt x="545" y="91"/>
                  </a:lnTo>
                  <a:lnTo>
                    <a:pt x="454" y="74"/>
                  </a:lnTo>
                  <a:lnTo>
                    <a:pt x="374" y="73"/>
                  </a:lnTo>
                  <a:lnTo>
                    <a:pt x="299" y="94"/>
                  </a:lnTo>
                  <a:lnTo>
                    <a:pt x="162" y="174"/>
                  </a:lnTo>
                  <a:lnTo>
                    <a:pt x="104" y="237"/>
                  </a:lnTo>
                  <a:lnTo>
                    <a:pt x="66" y="320"/>
                  </a:lnTo>
                  <a:lnTo>
                    <a:pt x="36" y="493"/>
                  </a:lnTo>
                  <a:lnTo>
                    <a:pt x="36" y="4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Freeform 62"/>
            <p:cNvSpPr>
              <a:spLocks/>
            </p:cNvSpPr>
            <p:nvPr/>
          </p:nvSpPr>
          <p:spPr bwMode="auto">
            <a:xfrm>
              <a:off x="5302" y="842"/>
              <a:ext cx="102" cy="179"/>
            </a:xfrm>
            <a:custGeom>
              <a:avLst/>
              <a:gdLst>
                <a:gd name="T0" fmla="*/ 411 w 411"/>
                <a:gd name="T1" fmla="*/ 0 h 716"/>
                <a:gd name="T2" fmla="*/ 402 w 411"/>
                <a:gd name="T3" fmla="*/ 237 h 716"/>
                <a:gd name="T4" fmla="*/ 360 w 411"/>
                <a:gd name="T5" fmla="*/ 280 h 716"/>
                <a:gd name="T6" fmla="*/ 310 w 411"/>
                <a:gd name="T7" fmla="*/ 312 h 716"/>
                <a:gd name="T8" fmla="*/ 256 w 411"/>
                <a:gd name="T9" fmla="*/ 339 h 716"/>
                <a:gd name="T10" fmla="*/ 202 w 411"/>
                <a:gd name="T11" fmla="*/ 364 h 716"/>
                <a:gd name="T12" fmla="*/ 107 w 411"/>
                <a:gd name="T13" fmla="*/ 423 h 716"/>
                <a:gd name="T14" fmla="*/ 58 w 411"/>
                <a:gd name="T15" fmla="*/ 521 h 716"/>
                <a:gd name="T16" fmla="*/ 61 w 411"/>
                <a:gd name="T17" fmla="*/ 706 h 716"/>
                <a:gd name="T18" fmla="*/ 54 w 411"/>
                <a:gd name="T19" fmla="*/ 716 h 716"/>
                <a:gd name="T20" fmla="*/ 45 w 411"/>
                <a:gd name="T21" fmla="*/ 710 h 716"/>
                <a:gd name="T22" fmla="*/ 18 w 411"/>
                <a:gd name="T23" fmla="*/ 661 h 716"/>
                <a:gd name="T24" fmla="*/ 0 w 411"/>
                <a:gd name="T25" fmla="*/ 610 h 716"/>
                <a:gd name="T26" fmla="*/ 4 w 411"/>
                <a:gd name="T27" fmla="*/ 497 h 716"/>
                <a:gd name="T28" fmla="*/ 21 w 411"/>
                <a:gd name="T29" fmla="*/ 453 h 716"/>
                <a:gd name="T30" fmla="*/ 44 w 411"/>
                <a:gd name="T31" fmla="*/ 417 h 716"/>
                <a:gd name="T32" fmla="*/ 72 w 411"/>
                <a:gd name="T33" fmla="*/ 385 h 716"/>
                <a:gd name="T34" fmla="*/ 106 w 411"/>
                <a:gd name="T35" fmla="*/ 357 h 716"/>
                <a:gd name="T36" fmla="*/ 182 w 411"/>
                <a:gd name="T37" fmla="*/ 310 h 716"/>
                <a:gd name="T38" fmla="*/ 260 w 411"/>
                <a:gd name="T39" fmla="*/ 261 h 716"/>
                <a:gd name="T40" fmla="*/ 328 w 411"/>
                <a:gd name="T41" fmla="*/ 199 h 716"/>
                <a:gd name="T42" fmla="*/ 376 w 411"/>
                <a:gd name="T43" fmla="*/ 116 h 716"/>
                <a:gd name="T44" fmla="*/ 395 w 411"/>
                <a:gd name="T45" fmla="*/ 0 h 716"/>
                <a:gd name="T46" fmla="*/ 411 w 411"/>
                <a:gd name="T47" fmla="*/ 0 h 716"/>
                <a:gd name="T48" fmla="*/ 411 w 411"/>
                <a:gd name="T49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1" h="716">
                  <a:moveTo>
                    <a:pt x="411" y="0"/>
                  </a:moveTo>
                  <a:lnTo>
                    <a:pt x="402" y="237"/>
                  </a:lnTo>
                  <a:lnTo>
                    <a:pt x="360" y="280"/>
                  </a:lnTo>
                  <a:lnTo>
                    <a:pt x="310" y="312"/>
                  </a:lnTo>
                  <a:lnTo>
                    <a:pt x="256" y="339"/>
                  </a:lnTo>
                  <a:lnTo>
                    <a:pt x="202" y="364"/>
                  </a:lnTo>
                  <a:lnTo>
                    <a:pt x="107" y="423"/>
                  </a:lnTo>
                  <a:lnTo>
                    <a:pt x="58" y="521"/>
                  </a:lnTo>
                  <a:lnTo>
                    <a:pt x="61" y="706"/>
                  </a:lnTo>
                  <a:lnTo>
                    <a:pt x="54" y="716"/>
                  </a:lnTo>
                  <a:lnTo>
                    <a:pt x="45" y="710"/>
                  </a:lnTo>
                  <a:lnTo>
                    <a:pt x="18" y="661"/>
                  </a:lnTo>
                  <a:lnTo>
                    <a:pt x="0" y="610"/>
                  </a:lnTo>
                  <a:lnTo>
                    <a:pt x="4" y="497"/>
                  </a:lnTo>
                  <a:lnTo>
                    <a:pt x="21" y="453"/>
                  </a:lnTo>
                  <a:lnTo>
                    <a:pt x="44" y="417"/>
                  </a:lnTo>
                  <a:lnTo>
                    <a:pt x="72" y="385"/>
                  </a:lnTo>
                  <a:lnTo>
                    <a:pt x="106" y="357"/>
                  </a:lnTo>
                  <a:lnTo>
                    <a:pt x="182" y="310"/>
                  </a:lnTo>
                  <a:lnTo>
                    <a:pt x="260" y="261"/>
                  </a:lnTo>
                  <a:lnTo>
                    <a:pt x="328" y="199"/>
                  </a:lnTo>
                  <a:lnTo>
                    <a:pt x="376" y="116"/>
                  </a:lnTo>
                  <a:lnTo>
                    <a:pt x="395" y="0"/>
                  </a:lnTo>
                  <a:lnTo>
                    <a:pt x="411" y="0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Rectangle 64"/>
            <p:cNvSpPr>
              <a:spLocks noChangeArrowheads="1"/>
            </p:cNvSpPr>
            <p:nvPr/>
          </p:nvSpPr>
          <p:spPr bwMode="auto">
            <a:xfrm>
              <a:off x="4940" y="643"/>
              <a:ext cx="725" cy="692"/>
            </a:xfrm>
            <a:prstGeom prst="rect">
              <a:avLst/>
            </a:prstGeom>
            <a:noFill/>
            <a:ln w="76200">
              <a:solidFill>
                <a:srgbClr val="FFC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1700214" y="2660375"/>
            <a:ext cx="6156324" cy="29597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en-US" sz="2400" b="1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Chapter 4</a:t>
            </a:r>
          </a:p>
          <a:p>
            <a:pPr algn="ctr">
              <a:spcAft>
                <a:spcPts val="600"/>
              </a:spcAft>
            </a:pPr>
            <a:endParaRPr lang="en-US" sz="2000" b="1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Review</a:t>
            </a:r>
            <a:endParaRPr lang="en-US" sz="3600" dirty="0"/>
          </a:p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Andrea Tamburro, MSW and </a:t>
            </a:r>
            <a:r>
              <a:rPr lang="en-US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EdD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4825" y="6420664"/>
            <a:ext cx="2047365" cy="1701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©2014 The Writer’s Toolkit, Inc. All Rights Reserved.</a:t>
            </a:r>
            <a:endParaRPr lang="en-US" sz="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78305" y="1816768"/>
            <a:ext cx="7808495" cy="4203032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giving a brief overview: you do not need to restate detailed information.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are the basic details of the article, including the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 the article about? 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do the authors do? How do they do it? Why do they do it?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15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and Critique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2368" y="1816767"/>
            <a:ext cx="7784432" cy="4668253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do I know that I can trust the information in the article?  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it about the article that suggests that the information is reliable?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(For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“Universal Intellectual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Standards,” see page 83 in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Writer’s Handbook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Which critical thinking standards do the authors demonstrate?  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Which critical thinking standards are missing or are not fully implemented?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27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3768" y="2105526"/>
            <a:ext cx="8013032" cy="3914274"/>
          </a:xfrm>
        </p:spPr>
        <p:txBody>
          <a:bodyPr/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 the article useful to my study? If so, how?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themes does this article inform?  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does information in the article compare, support, or contrast with information in other scholarly articles or books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454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3: Complete annotated bibliography of 10 articles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information for each article using the three categories: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three categories should appear as subheadings under each source in your bibliography.  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68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Synthesize 10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88763" y="1717704"/>
            <a:ext cx="7798037" cy="430209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help you organize the articles, make each topic a heading in your document.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Which articles agree on the topic? 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Which articles provide new insights or multiple perspectives worth considering? 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Which articles contradict the findings of other articles and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3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 an analytic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37197700"/>
              </p:ext>
            </p:extLst>
          </p:nvPr>
        </p:nvGraphicFramePr>
        <p:xfrm>
          <a:off x="1002323" y="1890347"/>
          <a:ext cx="7666892" cy="3662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1018"/>
                <a:gridCol w="1334882"/>
                <a:gridCol w="1010899"/>
                <a:gridCol w="1005805"/>
                <a:gridCol w="1262000"/>
                <a:gridCol w="1442288"/>
              </a:tblGrid>
              <a:tr h="537466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Article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 1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 2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 3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 4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 5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748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Define neglect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Ways to 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 neglect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Reasons for neglect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Interventions for neglect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374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Smith (2008)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– agree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374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Jones (2010)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– disagree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374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Johnson (2013)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– agree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374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Thigpen (2012)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brief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79675" y="3130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Steps 5: First Draft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8147" y="1672389"/>
            <a:ext cx="7883893" cy="50332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Focus on conclusions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your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thesis statement or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question: How did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literature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address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topic?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your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conclusions based on data from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your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recommendations for actions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needed?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have you learned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09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6: Second Draft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70021" y="1447799"/>
            <a:ext cx="7916779" cy="514550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Rethink, Revisit, Revise</a:t>
            </a:r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Compare your conclusion with your introduction:</a:t>
            </a:r>
          </a:p>
          <a:p>
            <a:pPr marL="342900" indent="-34290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your conclusion include your thesis statement or question and how the literature addressed your topic?</a:t>
            </a:r>
          </a:p>
          <a:p>
            <a:pPr marL="342900" indent="-34290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Are your conclusions based on and supported by data?</a:t>
            </a:r>
          </a:p>
          <a:p>
            <a:pPr marL="342900" indent="-34290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Can you describe your findings more clearly?  </a:t>
            </a:r>
          </a:p>
          <a:p>
            <a:pPr marL="342900" indent="-34290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actions are needed based on your research?</a:t>
            </a:r>
          </a:p>
          <a:p>
            <a:pPr marL="342900" indent="-34290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have you learned?</a:t>
            </a:r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690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42" y="334796"/>
            <a:ext cx="8289758" cy="114508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7: Presentation of Literature Review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42211" y="1913020"/>
            <a:ext cx="7844589" cy="4106779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Develop a 10-minute presentation of your literature review; include a PowerPoint. In the review, include the following: 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Introduction that includes thesis statement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Synthesis of your review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72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8: Literature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94874" y="1528012"/>
            <a:ext cx="7591925" cy="5070908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Here’s an outline: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Title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  <a:p>
            <a:pPr lvl="0">
              <a:spcAft>
                <a:spcPts val="6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(thesis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tatement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Annotated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bibliography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article: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 lvl="2"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Assessment and Critique</a:t>
            </a:r>
          </a:p>
          <a:p>
            <a:pPr lvl="2"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</a:p>
          <a:p>
            <a:pPr lvl="0"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Synthesis </a:t>
            </a:r>
          </a:p>
          <a:p>
            <a:pPr lvl="0"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lvl="0"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621" y="397042"/>
            <a:ext cx="7628021" cy="1094874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Literature Review:</a:t>
            </a:r>
            <a:b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Process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9301" y="2179178"/>
            <a:ext cx="8232680" cy="41644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900" dirty="0" smtClean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a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approach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 that you focus on each piece of your paper, creating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deadlines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sync with your project’s final due date. 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all pieces are complete, integrate them to form your literature review.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702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50495" y="1804737"/>
            <a:ext cx="7751546" cy="4589079"/>
          </a:xfrm>
          <a:noFill/>
          <a:ln/>
        </p:spPr>
        <p:txBody>
          <a:bodyPr lIns="92075" tIns="46038" rIns="92075" bIns="46038">
            <a:normAutofit fontScale="925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en-U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As you work on your drafts, compose freely.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sz="4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sz="4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sz="3000" b="1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30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and format after you complete you draft; then proofread carefully. </a:t>
            </a:r>
            <a:endParaRPr lang="en-US" altLang="en-US" sz="15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None/>
            </a:pPr>
            <a:endParaRPr lang="en-US" altLang="en-US" dirty="0">
              <a:solidFill>
                <a:srgbClr val="333399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7"/>
            <a:ext cx="8135596" cy="1161055"/>
          </a:xfrm>
        </p:spPr>
        <p:txBody>
          <a:bodyPr>
            <a:noAutofit/>
          </a:bodyPr>
          <a:lstStyle/>
          <a:p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Throughout your process:</a:t>
            </a:r>
            <a:b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Separate </a:t>
            </a:r>
            <a:r>
              <a:rPr lang="en-US" alt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composing</a:t>
            </a:r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alt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editing</a:t>
            </a:r>
            <a:endParaRPr lang="en-US" alt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179" y="2786860"/>
            <a:ext cx="2087420" cy="2094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20" y="2606040"/>
            <a:ext cx="195681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66" y="1447800"/>
            <a:ext cx="3716668" cy="4572000"/>
          </a:xfrm>
        </p:spPr>
      </p:pic>
    </p:spTree>
    <p:extLst>
      <p:ext uri="{BB962C8B-B14F-4D97-AF65-F5344CB8AC3E}">
        <p14:creationId xmlns:p14="http://schemas.microsoft.com/office/powerpoint/2010/main" val="361019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Getting Started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96452"/>
            <a:ext cx="7772400" cy="432334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900" dirty="0" smtClean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a topic that interests you.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 questions.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topics that interest you?</a:t>
            </a:r>
          </a:p>
          <a:p>
            <a:pPr marL="788670" lvl="1" indent="-51435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want to know about the topic?</a:t>
            </a:r>
          </a:p>
          <a:p>
            <a:pPr marL="788670" lvl="1" indent="-51435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discussing your topic with a peer, what feedback have you received? 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Journal Article Review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671" y="1948961"/>
            <a:ext cx="7806336" cy="4204011"/>
          </a:xfrm>
        </p:spPr>
        <p:txBody>
          <a:bodyPr>
            <a:normAutofit/>
          </a:bodyPr>
          <a:lstStyle/>
          <a:p>
            <a:pPr marL="742950" lvl="1" indent="-74295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 2"/>
              <a:buAutoNum type="arabicPeriod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an article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reading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abstract, introduction, and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– does this article seem relevant to your topic?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74295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 2"/>
              <a:buAutoNum type="arabicPeriod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Analyze a literature review in the article.</a:t>
            </a:r>
          </a:p>
          <a:p>
            <a:pPr marL="742950" lvl="1" indent="-74295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 2"/>
              <a:buAutoNum type="arabicPeriod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 the content of the article.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Let’s look at each step.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9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Selecting an article.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48640" lvl="2" indent="0">
              <a:spcBef>
                <a:spcPts val="0"/>
              </a:spcBef>
              <a:spcAft>
                <a:spcPts val="1200"/>
              </a:spcAft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Look at the credentials of the author.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b. Assess the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 by using the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internet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 Read the abstract, introduction, and 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conclusion: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1540" lvl="2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Does this article seem relevant to your topic?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79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79" y="216568"/>
            <a:ext cx="7772400" cy="782053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Analyze a literature review in the article.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you take notes, consider the following questions: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Did they use headings to identify each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How did they integrate the literature within each theme?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How did they present points of agreement in the literature?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How did they present points of conflict or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disagreement?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2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7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305" y="673769"/>
            <a:ext cx="7736304" cy="101065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dirty="0" smtClean="0"/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Read the content of the article.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0179" y="1419726"/>
            <a:ext cx="8085221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 how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themes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foregrounded and how the articles, websites, and books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and contest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did the authors connect each book or article to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thesis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information did the literature review provide for the research question in the article? 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did the authors integrate (synthesize) the various articles into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themes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do you connect the literature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thesis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Which topics in your literature review did the article inform?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84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Literature Review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4084" y="1744578"/>
            <a:ext cx="7892716" cy="4275221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Step 1: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Thesis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Statement or Question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Introduction and Review </a:t>
            </a:r>
          </a:p>
          <a:p>
            <a:pPr marL="274320" lvl="1" indent="0">
              <a:buNone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Start with two social work articles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Summarize the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Assess and critique the article</a:t>
            </a:r>
          </a:p>
          <a:p>
            <a:pPr lvl="3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Reflect on the article –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will it inform your thesis statement?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66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Summary, Assessment, and Reflection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9863" y="1684420"/>
            <a:ext cx="7976937" cy="4335379"/>
          </a:xfrm>
        </p:spPr>
        <p:txBody>
          <a:bodyPr>
            <a:normAutofit fontScale="92500"/>
          </a:bodyPr>
          <a:lstStyle/>
          <a:p>
            <a:pPr lvl="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describes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article’s main points. 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is your evaluation of the article. Is the information trustworthy, why or why not?  </a:t>
            </a:r>
          </a:p>
          <a:p>
            <a:pPr lvl="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identifies how you intend to apply the information to your work or your review.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14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D34817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1986</TotalTime>
  <Words>868</Words>
  <Application>Microsoft Office PowerPoint</Application>
  <PresentationFormat>On-screen Show (4:3)</PresentationFormat>
  <Paragraphs>165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Franklin Gothic Book</vt:lpstr>
      <vt:lpstr>Times New Roman</vt:lpstr>
      <vt:lpstr>Wingdings 2</vt:lpstr>
      <vt:lpstr>Calibri</vt:lpstr>
      <vt:lpstr>Perpetua</vt:lpstr>
      <vt:lpstr>Berlin Sans FB Demi</vt:lpstr>
      <vt:lpstr>Equity</vt:lpstr>
      <vt:lpstr>PowerPoint Presentation</vt:lpstr>
      <vt:lpstr>Literature Review: The Process</vt:lpstr>
      <vt:lpstr>Getting Started</vt:lpstr>
      <vt:lpstr>Journal Article Review</vt:lpstr>
      <vt:lpstr>1. Selecting an article.</vt:lpstr>
      <vt:lpstr>        2. Analyze a literature review in the article.</vt:lpstr>
      <vt:lpstr>    3. Read the content of the article. </vt:lpstr>
      <vt:lpstr>Literature Review</vt:lpstr>
      <vt:lpstr>Summary, Assessment, and Reflection</vt:lpstr>
      <vt:lpstr>Summary</vt:lpstr>
      <vt:lpstr>Assessment and Critique</vt:lpstr>
      <vt:lpstr>Reflection</vt:lpstr>
      <vt:lpstr>Step 3: Complete annotated bibliography of 10 articles</vt:lpstr>
      <vt:lpstr>Step 4: Synthesize 10 Articles</vt:lpstr>
      <vt:lpstr>Use an analytic chart</vt:lpstr>
      <vt:lpstr>Steps 5: First Draft</vt:lpstr>
      <vt:lpstr>Step 6: Second Draft</vt:lpstr>
      <vt:lpstr>Step 7: Presentation of Literature Review</vt:lpstr>
      <vt:lpstr>Step 8: Literature Review</vt:lpstr>
      <vt:lpstr>Throughout your process: Separate composing from editing</vt:lpstr>
      <vt:lpstr>Questions</vt:lpstr>
      <vt:lpstr>PowerPoint Presentation</vt:lpstr>
    </vt:vector>
  </TitlesOfParts>
  <Company>Wiletzky and Associates, Puyallup 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004 - Learning: Theories &amp; Program Design</dc:title>
  <dc:subject>Employee Training &amp; Development 3e by R. A. Noe</dc:subject>
  <dc:creator>Les Wiletzky, SPHR</dc:creator>
  <dc:description>Title slide and chapter template design by Linda Crane, Linda Crane Productions</dc:description>
  <cp:lastModifiedBy>Dona</cp:lastModifiedBy>
  <cp:revision>177</cp:revision>
  <cp:lastPrinted>2014-03-17T15:32:55Z</cp:lastPrinted>
  <dcterms:created xsi:type="dcterms:W3CDTF">2003-12-04T19:17:05Z</dcterms:created>
  <dcterms:modified xsi:type="dcterms:W3CDTF">2014-08-27T18:25:05Z</dcterms:modified>
</cp:coreProperties>
</file>